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charts/chart3.xml" ContentType="application/vnd.openxmlformats-officedocument.drawingml.chart+xml"/>
  <Override PartName="/ppt/drawings/drawing2.xml" ContentType="application/vnd.openxmlformats-officedocument.drawingml.chartshape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1" r:id="rId3"/>
    <p:sldId id="272" r:id="rId4"/>
    <p:sldId id="258" r:id="rId5"/>
    <p:sldId id="273" r:id="rId6"/>
    <p:sldId id="262" r:id="rId7"/>
    <p:sldId id="274" r:id="rId8"/>
    <p:sldId id="263" r:id="rId9"/>
    <p:sldId id="280" r:id="rId10"/>
    <p:sldId id="264" r:id="rId11"/>
    <p:sldId id="279" r:id="rId12"/>
    <p:sldId id="266" r:id="rId13"/>
    <p:sldId id="282" r:id="rId14"/>
    <p:sldId id="267" r:id="rId15"/>
    <p:sldId id="268" r:id="rId16"/>
    <p:sldId id="269" r:id="rId17"/>
    <p:sldId id="281" r:id="rId18"/>
    <p:sldId id="270" r:id="rId19"/>
    <p:sldId id="271" r:id="rId20"/>
    <p:sldId id="260" r:id="rId21"/>
    <p:sldId id="277" r:id="rId22"/>
    <p:sldId id="285" r:id="rId23"/>
    <p:sldId id="278" r:id="rId24"/>
    <p:sldId id="288" r:id="rId25"/>
    <p:sldId id="286" r:id="rId26"/>
    <p:sldId id="287"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1531" rtl="0" fontAlgn="auto" latinLnBrk="0" hangingPunct="0">
      <a:lnSpc>
        <a:spcPct val="100000"/>
      </a:lnSpc>
      <a:spcBef>
        <a:spcPts val="3300"/>
      </a:spcBef>
      <a:spcAft>
        <a:spcPts val="0"/>
      </a:spcAft>
      <a:buClrTx/>
      <a:buSzTx/>
      <a:buFontTx/>
      <a:buNone/>
      <a:tabLst/>
      <a:defRPr kumimoji="0" sz="28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228600" algn="l" defTabSz="821531" rtl="0" fontAlgn="auto" latinLnBrk="0" hangingPunct="0">
      <a:lnSpc>
        <a:spcPct val="100000"/>
      </a:lnSpc>
      <a:spcBef>
        <a:spcPts val="3300"/>
      </a:spcBef>
      <a:spcAft>
        <a:spcPts val="0"/>
      </a:spcAft>
      <a:buClrTx/>
      <a:buSzTx/>
      <a:buFontTx/>
      <a:buNone/>
      <a:tabLst/>
      <a:defRPr kumimoji="0" sz="28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457200" algn="l" defTabSz="821531" rtl="0" fontAlgn="auto" latinLnBrk="0" hangingPunct="0">
      <a:lnSpc>
        <a:spcPct val="100000"/>
      </a:lnSpc>
      <a:spcBef>
        <a:spcPts val="3300"/>
      </a:spcBef>
      <a:spcAft>
        <a:spcPts val="0"/>
      </a:spcAft>
      <a:buClrTx/>
      <a:buSzTx/>
      <a:buFontTx/>
      <a:buNone/>
      <a:tabLst/>
      <a:defRPr kumimoji="0" sz="28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685800" algn="l" defTabSz="821531" rtl="0" fontAlgn="auto" latinLnBrk="0" hangingPunct="0">
      <a:lnSpc>
        <a:spcPct val="100000"/>
      </a:lnSpc>
      <a:spcBef>
        <a:spcPts val="3300"/>
      </a:spcBef>
      <a:spcAft>
        <a:spcPts val="0"/>
      </a:spcAft>
      <a:buClrTx/>
      <a:buSzTx/>
      <a:buFontTx/>
      <a:buNone/>
      <a:tabLst/>
      <a:defRPr kumimoji="0" sz="28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914400" algn="l" defTabSz="821531" rtl="0" fontAlgn="auto" latinLnBrk="0" hangingPunct="0">
      <a:lnSpc>
        <a:spcPct val="100000"/>
      </a:lnSpc>
      <a:spcBef>
        <a:spcPts val="3300"/>
      </a:spcBef>
      <a:spcAft>
        <a:spcPts val="0"/>
      </a:spcAft>
      <a:buClrTx/>
      <a:buSzTx/>
      <a:buFontTx/>
      <a:buNone/>
      <a:tabLst/>
      <a:defRPr kumimoji="0" sz="28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1143000" algn="l" defTabSz="821531" rtl="0" fontAlgn="auto" latinLnBrk="0" hangingPunct="0">
      <a:lnSpc>
        <a:spcPct val="100000"/>
      </a:lnSpc>
      <a:spcBef>
        <a:spcPts val="3300"/>
      </a:spcBef>
      <a:spcAft>
        <a:spcPts val="0"/>
      </a:spcAft>
      <a:buClrTx/>
      <a:buSzTx/>
      <a:buFontTx/>
      <a:buNone/>
      <a:tabLst/>
      <a:defRPr kumimoji="0" sz="28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1371600" algn="l" defTabSz="821531" rtl="0" fontAlgn="auto" latinLnBrk="0" hangingPunct="0">
      <a:lnSpc>
        <a:spcPct val="100000"/>
      </a:lnSpc>
      <a:spcBef>
        <a:spcPts val="3300"/>
      </a:spcBef>
      <a:spcAft>
        <a:spcPts val="0"/>
      </a:spcAft>
      <a:buClrTx/>
      <a:buSzTx/>
      <a:buFontTx/>
      <a:buNone/>
      <a:tabLst/>
      <a:defRPr kumimoji="0" sz="28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1600200" algn="l" defTabSz="821531" rtl="0" fontAlgn="auto" latinLnBrk="0" hangingPunct="0">
      <a:lnSpc>
        <a:spcPct val="100000"/>
      </a:lnSpc>
      <a:spcBef>
        <a:spcPts val="3300"/>
      </a:spcBef>
      <a:spcAft>
        <a:spcPts val="0"/>
      </a:spcAft>
      <a:buClrTx/>
      <a:buSzTx/>
      <a:buFontTx/>
      <a:buNone/>
      <a:tabLst/>
      <a:defRPr kumimoji="0" sz="28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1828800" algn="l" defTabSz="821531" rtl="0" fontAlgn="auto" latinLnBrk="0" hangingPunct="0">
      <a:lnSpc>
        <a:spcPct val="100000"/>
      </a:lnSpc>
      <a:spcBef>
        <a:spcPts val="3300"/>
      </a:spcBef>
      <a:spcAft>
        <a:spcPts val="0"/>
      </a:spcAft>
      <a:buClrTx/>
      <a:buSzTx/>
      <a:buFontTx/>
      <a:buNone/>
      <a:tabLst/>
      <a:defRPr kumimoji="0" sz="28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4AF37"/>
    <a:srgbClr val="0E253D"/>
    <a:srgbClr val="F7E607"/>
    <a:srgbClr val="F8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889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143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889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889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889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889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889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889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73"/>
    <p:restoredTop sz="91437"/>
  </p:normalViewPr>
  <p:slideViewPr>
    <p:cSldViewPr snapToGrid="0" snapToObjects="1">
      <p:cViewPr>
        <p:scale>
          <a:sx n="33" d="100"/>
          <a:sy n="33" d="100"/>
        </p:scale>
        <p:origin x="210" y="384"/>
      </p:cViewPr>
      <p:guideLst>
        <p:guide orient="horz" pos="4320"/>
        <p:guide pos="7680"/>
      </p:guideLst>
    </p:cSldViewPr>
  </p:slideViewPr>
  <p:outlineViewPr>
    <p:cViewPr>
      <p:scale>
        <a:sx n="33" d="100"/>
        <a:sy n="33" d="100"/>
      </p:scale>
      <p:origin x="0" y="-164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46"/>
    </mc:Choice>
    <mc:Fallback>
      <c:style val="46"/>
    </mc:Fallback>
  </mc:AlternateContent>
  <c:chart>
    <c:title>
      <c:tx>
        <c:rich>
          <a:bodyPr/>
          <a:lstStyle/>
          <a:p>
            <a:pPr>
              <a:defRPr/>
            </a:pPr>
            <a:r>
              <a:rPr lang="en-US"/>
              <a:t>Top 5 Occupation who are the easiest to please</a:t>
            </a:r>
            <a:endParaRPr lang="zh-CN"/>
          </a:p>
        </c:rich>
      </c:tx>
      <c:overlay val="0"/>
      <c:spPr>
        <a:noFill/>
        <a:effectLst>
          <a:glow>
            <a:schemeClr val="accent1">
              <a:alpha val="40000"/>
            </a:schemeClr>
          </a:glow>
        </a:effectLst>
      </c:spPr>
    </c:title>
    <c:autoTitleDeleted val="0"/>
    <c:plotArea>
      <c:layout/>
      <c:stockChart>
        <c:ser>
          <c:idx val="0"/>
          <c:order val="0"/>
          <c:tx>
            <c:strRef>
              <c:f>Sheet1!$B$1</c:f>
              <c:strCache>
                <c:ptCount val="1"/>
                <c:pt idx="0">
                  <c:v>列1</c:v>
                </c:pt>
              </c:strCache>
            </c:strRef>
          </c:tx>
          <c:spPr>
            <a:ln w="47625">
              <a:noFill/>
            </a:ln>
          </c:spPr>
          <c:marker>
            <c:symbol val="none"/>
          </c:marker>
          <c:cat>
            <c:strRef>
              <c:f>Sheet1!$A$2:$A$6</c:f>
              <c:strCache>
                <c:ptCount val="5"/>
                <c:pt idx="0">
                  <c:v>10:K-12 student</c:v>
                </c:pt>
                <c:pt idx="1">
                  <c:v>6:doctor/health care</c:v>
                </c:pt>
                <c:pt idx="2">
                  <c:v>3:clerical/admin</c:v>
                </c:pt>
                <c:pt idx="3">
                  <c:v>9:homemaker</c:v>
                </c:pt>
                <c:pt idx="4">
                  <c:v>14:sales/marketing</c:v>
                </c:pt>
              </c:strCache>
            </c:strRef>
          </c:cat>
          <c:val>
            <c:numRef>
              <c:f>Sheet1!$B$2:$B$6</c:f>
              <c:numCache>
                <c:formatCode>g/"通""用""格""式"</c:formatCode>
                <c:ptCount val="5"/>
                <c:pt idx="0">
                  <c:v>4.2653419999999986</c:v>
                </c:pt>
                <c:pt idx="1">
                  <c:v>4.1731799999999986</c:v>
                </c:pt>
                <c:pt idx="2">
                  <c:v>4.1403990000000004</c:v>
                </c:pt>
                <c:pt idx="3">
                  <c:v>4.2076099999999999</c:v>
                </c:pt>
                <c:pt idx="4">
                  <c:v>4.1603939999999984</c:v>
                </c:pt>
              </c:numCache>
            </c:numRef>
          </c:val>
          <c:smooth val="0"/>
          <c:extLst>
            <c:ext xmlns:c16="http://schemas.microsoft.com/office/drawing/2014/chart" uri="{C3380CC4-5D6E-409C-BE32-E72D297353CC}">
              <c16:uniqueId val="{00000000-064E-4A8D-83F5-E1987FFA666A}"/>
            </c:ext>
          </c:extLst>
        </c:ser>
        <c:ser>
          <c:idx val="1"/>
          <c:order val="1"/>
          <c:tx>
            <c:strRef>
              <c:f>Sheet1!$C$1</c:f>
              <c:strCache>
                <c:ptCount val="1"/>
                <c:pt idx="0">
                  <c:v>列2</c:v>
                </c:pt>
              </c:strCache>
            </c:strRef>
          </c:tx>
          <c:spPr>
            <a:ln w="47625">
              <a:noFill/>
            </a:ln>
          </c:spPr>
          <c:marker>
            <c:symbol val="none"/>
          </c:marker>
          <c:cat>
            <c:strRef>
              <c:f>Sheet1!$A$2:$A$6</c:f>
              <c:strCache>
                <c:ptCount val="5"/>
                <c:pt idx="0">
                  <c:v>10:K-12 student</c:v>
                </c:pt>
                <c:pt idx="1">
                  <c:v>6:doctor/health care</c:v>
                </c:pt>
                <c:pt idx="2">
                  <c:v>3:clerical/admin</c:v>
                </c:pt>
                <c:pt idx="3">
                  <c:v>9:homemaker</c:v>
                </c:pt>
                <c:pt idx="4">
                  <c:v>14:sales/marketing</c:v>
                </c:pt>
              </c:strCache>
            </c:strRef>
          </c:cat>
          <c:val>
            <c:numRef>
              <c:f>Sheet1!$C$2:$C$6</c:f>
              <c:numCache>
                <c:formatCode>g/"通""用""格""式"</c:formatCode>
                <c:ptCount val="5"/>
                <c:pt idx="0">
                  <c:v>2.9338419999999981</c:v>
                </c:pt>
                <c:pt idx="1">
                  <c:v>2.9913820000000002</c:v>
                </c:pt>
                <c:pt idx="2">
                  <c:v>3.012597</c:v>
                </c:pt>
                <c:pt idx="3">
                  <c:v>2.9220280000000001</c:v>
                </c:pt>
                <c:pt idx="4">
                  <c:v>2.960588</c:v>
                </c:pt>
              </c:numCache>
            </c:numRef>
          </c:val>
          <c:smooth val="0"/>
          <c:extLst>
            <c:ext xmlns:c16="http://schemas.microsoft.com/office/drawing/2014/chart" uri="{C3380CC4-5D6E-409C-BE32-E72D297353CC}">
              <c16:uniqueId val="{00000001-064E-4A8D-83F5-E1987FFA666A}"/>
            </c:ext>
          </c:extLst>
        </c:ser>
        <c:ser>
          <c:idx val="2"/>
          <c:order val="2"/>
          <c:tx>
            <c:strRef>
              <c:f>Sheet1!$D$1</c:f>
              <c:strCache>
                <c:ptCount val="1"/>
                <c:pt idx="0">
                  <c:v>收盘</c:v>
                </c:pt>
              </c:strCache>
            </c:strRef>
          </c:tx>
          <c:spPr>
            <a:ln w="47625">
              <a:noFill/>
            </a:ln>
          </c:spPr>
          <c:cat>
            <c:strRef>
              <c:f>Sheet1!$A$2:$A$6</c:f>
              <c:strCache>
                <c:ptCount val="5"/>
                <c:pt idx="0">
                  <c:v>10:K-12 student</c:v>
                </c:pt>
                <c:pt idx="1">
                  <c:v>6:doctor/health care</c:v>
                </c:pt>
                <c:pt idx="2">
                  <c:v>3:clerical/admin</c:v>
                </c:pt>
                <c:pt idx="3">
                  <c:v>9:homemaker</c:v>
                </c:pt>
                <c:pt idx="4">
                  <c:v>14:sales/marketing</c:v>
                </c:pt>
              </c:strCache>
            </c:strRef>
          </c:cat>
          <c:val>
            <c:numRef>
              <c:f>Sheet1!$D$2:$D$6</c:f>
              <c:numCache>
                <c:formatCode>g/"通""用""格""式"</c:formatCode>
                <c:ptCount val="5"/>
                <c:pt idx="0">
                  <c:v>3.5995919999999999</c:v>
                </c:pt>
                <c:pt idx="1">
                  <c:v>3.582281</c:v>
                </c:pt>
                <c:pt idx="2">
                  <c:v>3.576498</c:v>
                </c:pt>
                <c:pt idx="3">
                  <c:v>3.564819</c:v>
                </c:pt>
                <c:pt idx="4">
                  <c:v>3.5604909999999999</c:v>
                </c:pt>
              </c:numCache>
            </c:numRef>
          </c:val>
          <c:smooth val="0"/>
          <c:extLst>
            <c:ext xmlns:c16="http://schemas.microsoft.com/office/drawing/2014/chart" uri="{C3380CC4-5D6E-409C-BE32-E72D297353CC}">
              <c16:uniqueId val="{00000002-064E-4A8D-83F5-E1987FFA666A}"/>
            </c:ext>
          </c:extLst>
        </c:ser>
        <c:dLbls>
          <c:showLegendKey val="0"/>
          <c:showVal val="0"/>
          <c:showCatName val="0"/>
          <c:showSerName val="0"/>
          <c:showPercent val="0"/>
          <c:showBubbleSize val="0"/>
        </c:dLbls>
        <c:hiLowLines>
          <c:spPr>
            <a:ln w="76200" cap="rnd" cmpd="sng" algn="ctr">
              <a:solidFill>
                <a:schemeClr val="accent4"/>
              </a:solidFill>
              <a:prstDash val="solid"/>
              <a:headEnd type="oval"/>
              <a:tailEnd type="oval"/>
            </a:ln>
            <a:effectLst/>
          </c:spPr>
        </c:hiLowLines>
        <c:axId val="-1829159120"/>
        <c:axId val="-1829157072"/>
      </c:stockChart>
      <c:catAx>
        <c:axId val="-1829159120"/>
        <c:scaling>
          <c:orientation val="minMax"/>
        </c:scaling>
        <c:delete val="0"/>
        <c:axPos val="b"/>
        <c:numFmt formatCode="General" sourceLinked="1"/>
        <c:majorTickMark val="none"/>
        <c:minorTickMark val="none"/>
        <c:tickLblPos val="nextTo"/>
        <c:txPr>
          <a:bodyPr rot="-1500000"/>
          <a:lstStyle/>
          <a:p>
            <a:pPr>
              <a:defRPr b="1">
                <a:solidFill>
                  <a:srgbClr val="F8FFFF"/>
                </a:solidFill>
              </a:defRPr>
            </a:pPr>
            <a:endParaRPr lang="zh-CN"/>
          </a:p>
        </c:txPr>
        <c:crossAx val="-1829157072"/>
        <c:crosses val="autoZero"/>
        <c:auto val="1"/>
        <c:lblAlgn val="ctr"/>
        <c:lblOffset val="100"/>
        <c:noMultiLvlLbl val="0"/>
      </c:catAx>
      <c:valAx>
        <c:axId val="-1829157072"/>
        <c:scaling>
          <c:orientation val="minMax"/>
          <c:min val="2.5"/>
        </c:scaling>
        <c:delete val="0"/>
        <c:axPos val="l"/>
        <c:majorGridlines/>
        <c:numFmt formatCode="#,##0.00_);[Red]\(#,##0.00\)" sourceLinked="0"/>
        <c:majorTickMark val="none"/>
        <c:minorTickMark val="none"/>
        <c:tickLblPos val="nextTo"/>
        <c:crossAx val="-1829159120"/>
        <c:crosses val="autoZero"/>
        <c:crossBetween val="between"/>
      </c:valAx>
    </c:plotArea>
    <c:plotVisOnly val="1"/>
    <c:dispBlanksAs val="gap"/>
    <c:showDLblsOverMax val="0"/>
  </c:chart>
  <c:txPr>
    <a:bodyPr/>
    <a:lstStyle/>
    <a:p>
      <a:pPr>
        <a:defRPr sz="1800">
          <a:solidFill>
            <a:srgbClr val="D4AF37"/>
          </a:solidFill>
          <a:latin typeface="Avenir Next" charset="0"/>
          <a:ea typeface="Avenir Next" charset="0"/>
          <a:cs typeface="Avenir Next" charset="0"/>
        </a:defRPr>
      </a:pPr>
      <a:endParaRPr lang="zh-CN"/>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46"/>
    </mc:Choice>
    <mc:Fallback>
      <c:style val="46"/>
    </mc:Fallback>
  </mc:AlternateContent>
  <c:chart>
    <c:title>
      <c:tx>
        <c:rich>
          <a:bodyPr/>
          <a:lstStyle/>
          <a:p>
            <a:pPr>
              <a:defRPr>
                <a:solidFill>
                  <a:srgbClr val="D4AF37"/>
                </a:solidFill>
              </a:defRPr>
            </a:pPr>
            <a:r>
              <a:rPr lang="en-US">
                <a:solidFill>
                  <a:srgbClr val="D4AF37"/>
                </a:solidFill>
              </a:rPr>
              <a:t>Ratings mean and standard deviation of grouped by gender</a:t>
            </a:r>
            <a:endParaRPr lang="zh-CN" dirty="0">
              <a:solidFill>
                <a:srgbClr val="D4AF37"/>
              </a:solidFill>
            </a:endParaRPr>
          </a:p>
        </c:rich>
      </c:tx>
      <c:layout>
        <c:manualLayout>
          <c:xMode val="edge"/>
          <c:yMode val="edge"/>
          <c:x val="0.184106917745541"/>
          <c:y val="3.0282942834388101E-3"/>
        </c:manualLayout>
      </c:layout>
      <c:overlay val="0"/>
    </c:title>
    <c:autoTitleDeleted val="0"/>
    <c:plotArea>
      <c:layout/>
      <c:barChart>
        <c:barDir val="bar"/>
        <c:grouping val="stacked"/>
        <c:varyColors val="0"/>
        <c:ser>
          <c:idx val="0"/>
          <c:order val="0"/>
          <c:tx>
            <c:strRef>
              <c:f>Sheet1!$B$1</c:f>
              <c:strCache>
                <c:ptCount val="1"/>
                <c:pt idx="0">
                  <c:v>系列 1</c:v>
                </c:pt>
              </c:strCache>
            </c:strRef>
          </c:tx>
          <c:spPr>
            <a:noFill/>
          </c:spPr>
          <c:invertIfNegative val="0"/>
          <c:cat>
            <c:strRef>
              <c:f>Sheet1!$A$2:$A$3</c:f>
              <c:strCache>
                <c:ptCount val="2"/>
                <c:pt idx="0">
                  <c:v>Female</c:v>
                </c:pt>
                <c:pt idx="1">
                  <c:v>Male</c:v>
                </c:pt>
              </c:strCache>
            </c:strRef>
          </c:cat>
          <c:val>
            <c:numRef>
              <c:f>Sheet1!$B$2:$B$3</c:f>
              <c:numCache>
                <c:formatCode>General</c:formatCode>
                <c:ptCount val="2"/>
                <c:pt idx="0">
                  <c:v>2.5854840000000001</c:v>
                </c:pt>
                <c:pt idx="1">
                  <c:v>2.598309</c:v>
                </c:pt>
              </c:numCache>
            </c:numRef>
          </c:val>
          <c:extLst>
            <c:ext xmlns:c16="http://schemas.microsoft.com/office/drawing/2014/chart" uri="{C3380CC4-5D6E-409C-BE32-E72D297353CC}">
              <c16:uniqueId val="{00000000-7CC6-4DFB-838E-E0158FE8EC72}"/>
            </c:ext>
          </c:extLst>
        </c:ser>
        <c:ser>
          <c:idx val="1"/>
          <c:order val="1"/>
          <c:tx>
            <c:strRef>
              <c:f>Sheet1!$C$1</c:f>
              <c:strCache>
                <c:ptCount val="1"/>
                <c:pt idx="0">
                  <c:v>系列 2</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Female</c:v>
                </c:pt>
                <c:pt idx="1">
                  <c:v>Male</c:v>
                </c:pt>
              </c:strCache>
            </c:strRef>
          </c:cat>
          <c:val>
            <c:numRef>
              <c:f>Sheet1!$C$2:$C$3</c:f>
              <c:numCache>
                <c:formatCode>General</c:formatCode>
                <c:ptCount val="2"/>
                <c:pt idx="0">
                  <c:v>0.709063</c:v>
                </c:pt>
                <c:pt idx="1">
                  <c:v>0.64988100000000004</c:v>
                </c:pt>
              </c:numCache>
            </c:numRef>
          </c:val>
          <c:extLst>
            <c:ext xmlns:c16="http://schemas.microsoft.com/office/drawing/2014/chart" uri="{C3380CC4-5D6E-409C-BE32-E72D297353CC}">
              <c16:uniqueId val="{00000001-7CC6-4DFB-838E-E0158FE8EC72}"/>
            </c:ext>
          </c:extLst>
        </c:ser>
        <c:ser>
          <c:idx val="2"/>
          <c:order val="2"/>
          <c:tx>
            <c:strRef>
              <c:f>Sheet1!$D$1</c:f>
              <c:strCache>
                <c:ptCount val="1"/>
                <c:pt idx="0">
                  <c:v>系列 3</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Female</c:v>
                </c:pt>
                <c:pt idx="1">
                  <c:v>Male</c:v>
                </c:pt>
              </c:strCache>
            </c:strRef>
          </c:cat>
          <c:val>
            <c:numRef>
              <c:f>Sheet1!$D$2:$D$3</c:f>
              <c:numCache>
                <c:formatCode>General</c:formatCode>
                <c:ptCount val="2"/>
                <c:pt idx="0">
                  <c:v>0.709063</c:v>
                </c:pt>
                <c:pt idx="1">
                  <c:v>0.64988100000000004</c:v>
                </c:pt>
              </c:numCache>
            </c:numRef>
          </c:val>
          <c:extLst>
            <c:ext xmlns:c16="http://schemas.microsoft.com/office/drawing/2014/chart" uri="{C3380CC4-5D6E-409C-BE32-E72D297353CC}">
              <c16:uniqueId val="{00000002-7CC6-4DFB-838E-E0158FE8EC72}"/>
            </c:ext>
          </c:extLst>
        </c:ser>
        <c:dLbls>
          <c:showLegendKey val="0"/>
          <c:showVal val="0"/>
          <c:showCatName val="0"/>
          <c:showSerName val="0"/>
          <c:showPercent val="0"/>
          <c:showBubbleSize val="0"/>
        </c:dLbls>
        <c:gapWidth val="300"/>
        <c:overlap val="100"/>
        <c:serLines/>
        <c:axId val="-1719318784"/>
        <c:axId val="-1719314240"/>
      </c:barChart>
      <c:catAx>
        <c:axId val="-1719318784"/>
        <c:scaling>
          <c:orientation val="minMax"/>
        </c:scaling>
        <c:delete val="0"/>
        <c:axPos val="l"/>
        <c:title>
          <c:tx>
            <c:rich>
              <a:bodyPr/>
              <a:lstStyle/>
              <a:p>
                <a:pPr>
                  <a:defRPr>
                    <a:solidFill>
                      <a:srgbClr val="D4AF37"/>
                    </a:solidFill>
                  </a:defRPr>
                </a:pPr>
                <a:r>
                  <a:rPr lang="en-US">
                    <a:solidFill>
                      <a:srgbClr val="D4AF37"/>
                    </a:solidFill>
                  </a:rPr>
                  <a:t>Gender</a:t>
                </a:r>
                <a:endParaRPr lang="zh-CN">
                  <a:solidFill>
                    <a:srgbClr val="D4AF37"/>
                  </a:solidFill>
                </a:endParaRPr>
              </a:p>
            </c:rich>
          </c:tx>
          <c:overlay val="0"/>
        </c:title>
        <c:numFmt formatCode="General" sourceLinked="0"/>
        <c:majorTickMark val="none"/>
        <c:minorTickMark val="none"/>
        <c:tickLblPos val="nextTo"/>
        <c:txPr>
          <a:bodyPr rot="0" vert="horz"/>
          <a:lstStyle/>
          <a:p>
            <a:pPr>
              <a:defRPr b="1">
                <a:solidFill>
                  <a:srgbClr val="F8FFFF"/>
                </a:solidFill>
              </a:defRPr>
            </a:pPr>
            <a:endParaRPr lang="zh-CN"/>
          </a:p>
        </c:txPr>
        <c:crossAx val="-1719314240"/>
        <c:crosses val="autoZero"/>
        <c:auto val="1"/>
        <c:lblAlgn val="ctr"/>
        <c:lblOffset val="100"/>
        <c:noMultiLvlLbl val="0"/>
      </c:catAx>
      <c:valAx>
        <c:axId val="-1719314240"/>
        <c:scaling>
          <c:orientation val="minMax"/>
          <c:min val="2"/>
        </c:scaling>
        <c:delete val="0"/>
        <c:axPos val="b"/>
        <c:majorGridlines/>
        <c:title>
          <c:tx>
            <c:rich>
              <a:bodyPr/>
              <a:lstStyle/>
              <a:p>
                <a:pPr>
                  <a:defRPr>
                    <a:solidFill>
                      <a:srgbClr val="D4AF37"/>
                    </a:solidFill>
                  </a:defRPr>
                </a:pPr>
                <a:r>
                  <a:rPr lang="en-US">
                    <a:solidFill>
                      <a:srgbClr val="D4AF37"/>
                    </a:solidFill>
                  </a:rPr>
                  <a:t>ratings</a:t>
                </a:r>
                <a:endParaRPr lang="zh-CN">
                  <a:solidFill>
                    <a:srgbClr val="D4AF37"/>
                  </a:solidFill>
                </a:endParaRPr>
              </a:p>
            </c:rich>
          </c:tx>
          <c:overlay val="0"/>
        </c:title>
        <c:numFmt formatCode="General" sourceLinked="1"/>
        <c:majorTickMark val="out"/>
        <c:minorTickMark val="none"/>
        <c:tickLblPos val="nextTo"/>
        <c:txPr>
          <a:bodyPr/>
          <a:lstStyle/>
          <a:p>
            <a:pPr>
              <a:defRPr>
                <a:solidFill>
                  <a:srgbClr val="F8FFFF"/>
                </a:solidFill>
              </a:defRPr>
            </a:pPr>
            <a:endParaRPr lang="zh-CN"/>
          </a:p>
        </c:txPr>
        <c:crossAx val="-1719318784"/>
        <c:crosses val="autoZero"/>
        <c:crossBetween val="between"/>
      </c:valAx>
    </c:plotArea>
    <c:plotVisOnly val="1"/>
    <c:dispBlanksAs val="gap"/>
    <c:showDLblsOverMax val="0"/>
  </c:chart>
  <c:txPr>
    <a:bodyPr/>
    <a:lstStyle/>
    <a:p>
      <a:pPr>
        <a:defRPr sz="1800">
          <a:latin typeface="Avenir Next" charset="0"/>
          <a:ea typeface="Avenir Next" charset="0"/>
          <a:cs typeface="Avenir Next" charset="0"/>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46"/>
    </mc:Choice>
    <mc:Fallback>
      <c:style val="46"/>
    </mc:Fallback>
  </mc:AlternateContent>
  <c:chart>
    <c:title>
      <c:tx>
        <c:rich>
          <a:bodyPr/>
          <a:lstStyle/>
          <a:p>
            <a:pPr>
              <a:defRPr>
                <a:solidFill>
                  <a:srgbClr val="D4AF37"/>
                </a:solidFill>
              </a:defRPr>
            </a:pPr>
            <a:r>
              <a:rPr lang="en-US">
                <a:solidFill>
                  <a:srgbClr val="D4AF37"/>
                </a:solidFill>
              </a:rPr>
              <a:t>According to ages who are the easiest to please</a:t>
            </a:r>
            <a:endParaRPr lang="zh-CN">
              <a:solidFill>
                <a:srgbClr val="D4AF37"/>
              </a:solidFill>
            </a:endParaRPr>
          </a:p>
        </c:rich>
      </c:tx>
      <c:overlay val="0"/>
      <c:spPr>
        <a:noFill/>
        <a:effectLst>
          <a:glow>
            <a:schemeClr val="accent1">
              <a:alpha val="40000"/>
            </a:schemeClr>
          </a:glow>
        </a:effectLst>
      </c:spPr>
    </c:title>
    <c:autoTitleDeleted val="0"/>
    <c:plotArea>
      <c:layout/>
      <c:stockChart>
        <c:ser>
          <c:idx val="0"/>
          <c:order val="0"/>
          <c:tx>
            <c:strRef>
              <c:f>Sheet1!$B$1</c:f>
              <c:strCache>
                <c:ptCount val="1"/>
                <c:pt idx="0">
                  <c:v>列1</c:v>
                </c:pt>
              </c:strCache>
            </c:strRef>
          </c:tx>
          <c:spPr>
            <a:ln w="47625">
              <a:noFill/>
            </a:ln>
          </c:spPr>
          <c:marker>
            <c:symbol val="none"/>
          </c:marker>
          <c:cat>
            <c:strRef>
              <c:f>Sheet1!$A$2:$A$8</c:f>
              <c:strCache>
                <c:ptCount val="7"/>
                <c:pt idx="0">
                  <c:v>50-55</c:v>
                </c:pt>
                <c:pt idx="1">
                  <c:v>Under 18</c:v>
                </c:pt>
                <c:pt idx="2">
                  <c:v>56+</c:v>
                </c:pt>
                <c:pt idx="3">
                  <c:v>35-44</c:v>
                </c:pt>
                <c:pt idx="4">
                  <c:v>45-49</c:v>
                </c:pt>
                <c:pt idx="5">
                  <c:v>25-34</c:v>
                </c:pt>
                <c:pt idx="6">
                  <c:v>18-24</c:v>
                </c:pt>
              </c:strCache>
            </c:strRef>
          </c:cat>
          <c:val>
            <c:numRef>
              <c:f>Sheet1!$B$2:$B$8</c:f>
              <c:numCache>
                <c:formatCode>General</c:formatCode>
                <c:ptCount val="7"/>
                <c:pt idx="0">
                  <c:v>4.0958319999999979</c:v>
                </c:pt>
                <c:pt idx="1">
                  <c:v>4.2523159999999978</c:v>
                </c:pt>
                <c:pt idx="2">
                  <c:v>4.172828</c:v>
                </c:pt>
                <c:pt idx="3">
                  <c:v>3.981087</c:v>
                </c:pt>
                <c:pt idx="4">
                  <c:v>4.0073080000000001</c:v>
                </c:pt>
                <c:pt idx="5">
                  <c:v>3.972623</c:v>
                </c:pt>
                <c:pt idx="6">
                  <c:v>3.980804</c:v>
                </c:pt>
              </c:numCache>
            </c:numRef>
          </c:val>
          <c:smooth val="0"/>
          <c:extLst>
            <c:ext xmlns:c16="http://schemas.microsoft.com/office/drawing/2014/chart" uri="{C3380CC4-5D6E-409C-BE32-E72D297353CC}">
              <c16:uniqueId val="{00000000-1579-4872-80B6-3BAF9FB79AD7}"/>
            </c:ext>
          </c:extLst>
        </c:ser>
        <c:ser>
          <c:idx val="1"/>
          <c:order val="1"/>
          <c:tx>
            <c:strRef>
              <c:f>Sheet1!$C$1</c:f>
              <c:strCache>
                <c:ptCount val="1"/>
                <c:pt idx="0">
                  <c:v>列2</c:v>
                </c:pt>
              </c:strCache>
            </c:strRef>
          </c:tx>
          <c:spPr>
            <a:ln w="47625">
              <a:noFill/>
            </a:ln>
          </c:spPr>
          <c:marker>
            <c:symbol val="none"/>
          </c:marker>
          <c:cat>
            <c:strRef>
              <c:f>Sheet1!$A$2:$A$8</c:f>
              <c:strCache>
                <c:ptCount val="7"/>
                <c:pt idx="0">
                  <c:v>50-55</c:v>
                </c:pt>
                <c:pt idx="1">
                  <c:v>Under 18</c:v>
                </c:pt>
                <c:pt idx="2">
                  <c:v>56+</c:v>
                </c:pt>
                <c:pt idx="3">
                  <c:v>35-44</c:v>
                </c:pt>
                <c:pt idx="4">
                  <c:v>45-49</c:v>
                </c:pt>
                <c:pt idx="5">
                  <c:v>25-34</c:v>
                </c:pt>
                <c:pt idx="6">
                  <c:v>18-24</c:v>
                </c:pt>
              </c:strCache>
            </c:strRef>
          </c:cat>
          <c:val>
            <c:numRef>
              <c:f>Sheet1!$C$2:$C$8</c:f>
              <c:numCache>
                <c:formatCode>General</c:formatCode>
                <c:ptCount val="7"/>
                <c:pt idx="0">
                  <c:v>2.7741959999999999</c:v>
                </c:pt>
                <c:pt idx="1">
                  <c:v>2.604445999999998</c:v>
                </c:pt>
                <c:pt idx="2">
                  <c:v>2.6587879999999999</c:v>
                </c:pt>
                <c:pt idx="3">
                  <c:v>2.8234210000000002</c:v>
                </c:pt>
                <c:pt idx="4">
                  <c:v>2.7731940000000002</c:v>
                </c:pt>
                <c:pt idx="5">
                  <c:v>2.7438530000000001</c:v>
                </c:pt>
                <c:pt idx="6">
                  <c:v>2.7194020000000001</c:v>
                </c:pt>
              </c:numCache>
            </c:numRef>
          </c:val>
          <c:smooth val="0"/>
          <c:extLst>
            <c:ext xmlns:c16="http://schemas.microsoft.com/office/drawing/2014/chart" uri="{C3380CC4-5D6E-409C-BE32-E72D297353CC}">
              <c16:uniqueId val="{00000001-1579-4872-80B6-3BAF9FB79AD7}"/>
            </c:ext>
          </c:extLst>
        </c:ser>
        <c:ser>
          <c:idx val="2"/>
          <c:order val="2"/>
          <c:tx>
            <c:strRef>
              <c:f>Sheet1!$D$1</c:f>
              <c:strCache>
                <c:ptCount val="1"/>
                <c:pt idx="0">
                  <c:v>收盘</c:v>
                </c:pt>
              </c:strCache>
            </c:strRef>
          </c:tx>
          <c:spPr>
            <a:ln w="47625">
              <a:noFill/>
            </a:ln>
          </c:spPr>
          <c:cat>
            <c:strRef>
              <c:f>Sheet1!$A$2:$A$8</c:f>
              <c:strCache>
                <c:ptCount val="7"/>
                <c:pt idx="0">
                  <c:v>50-55</c:v>
                </c:pt>
                <c:pt idx="1">
                  <c:v>Under 18</c:v>
                </c:pt>
                <c:pt idx="2">
                  <c:v>56+</c:v>
                </c:pt>
                <c:pt idx="3">
                  <c:v>35-44</c:v>
                </c:pt>
                <c:pt idx="4">
                  <c:v>45-49</c:v>
                </c:pt>
                <c:pt idx="5">
                  <c:v>25-34</c:v>
                </c:pt>
                <c:pt idx="6">
                  <c:v>18-24</c:v>
                </c:pt>
              </c:strCache>
            </c:strRef>
          </c:cat>
          <c:val>
            <c:numRef>
              <c:f>Sheet1!$D$2:$D$8</c:f>
              <c:numCache>
                <c:formatCode>General</c:formatCode>
                <c:ptCount val="7"/>
                <c:pt idx="0">
                  <c:v>3.435013999999998</c:v>
                </c:pt>
                <c:pt idx="1">
                  <c:v>3.4283809999999999</c:v>
                </c:pt>
                <c:pt idx="2">
                  <c:v>3.415807999999998</c:v>
                </c:pt>
                <c:pt idx="3">
                  <c:v>3.4022540000000001</c:v>
                </c:pt>
                <c:pt idx="4">
                  <c:v>3.3902510000000001</c:v>
                </c:pt>
                <c:pt idx="5">
                  <c:v>3.3582380000000001</c:v>
                </c:pt>
                <c:pt idx="6">
                  <c:v>3.3501029999999981</c:v>
                </c:pt>
              </c:numCache>
            </c:numRef>
          </c:val>
          <c:smooth val="0"/>
          <c:extLst>
            <c:ext xmlns:c16="http://schemas.microsoft.com/office/drawing/2014/chart" uri="{C3380CC4-5D6E-409C-BE32-E72D297353CC}">
              <c16:uniqueId val="{00000002-1579-4872-80B6-3BAF9FB79AD7}"/>
            </c:ext>
          </c:extLst>
        </c:ser>
        <c:dLbls>
          <c:showLegendKey val="0"/>
          <c:showVal val="0"/>
          <c:showCatName val="0"/>
          <c:showSerName val="0"/>
          <c:showPercent val="0"/>
          <c:showBubbleSize val="0"/>
        </c:dLbls>
        <c:hiLowLines>
          <c:spPr>
            <a:ln w="76200" cap="rnd" cmpd="sng" algn="ctr">
              <a:solidFill>
                <a:schemeClr val="accent4"/>
              </a:solidFill>
              <a:prstDash val="solid"/>
              <a:headEnd type="oval"/>
              <a:tailEnd type="oval"/>
            </a:ln>
            <a:effectLst/>
          </c:spPr>
        </c:hiLowLines>
        <c:axId val="-1718089552"/>
        <c:axId val="-1719376224"/>
      </c:stockChart>
      <c:catAx>
        <c:axId val="-1718089552"/>
        <c:scaling>
          <c:orientation val="minMax"/>
        </c:scaling>
        <c:delete val="0"/>
        <c:axPos val="b"/>
        <c:numFmt formatCode="General" sourceLinked="1"/>
        <c:majorTickMark val="none"/>
        <c:minorTickMark val="none"/>
        <c:tickLblPos val="nextTo"/>
        <c:txPr>
          <a:bodyPr rot="0"/>
          <a:lstStyle/>
          <a:p>
            <a:pPr>
              <a:defRPr b="1">
                <a:solidFill>
                  <a:srgbClr val="F8FFFF"/>
                </a:solidFill>
              </a:defRPr>
            </a:pPr>
            <a:endParaRPr lang="zh-CN"/>
          </a:p>
        </c:txPr>
        <c:crossAx val="-1719376224"/>
        <c:crosses val="autoZero"/>
        <c:auto val="1"/>
        <c:lblAlgn val="ctr"/>
        <c:lblOffset val="100"/>
        <c:noMultiLvlLbl val="0"/>
      </c:catAx>
      <c:valAx>
        <c:axId val="-1719376224"/>
        <c:scaling>
          <c:orientation val="minMax"/>
          <c:min val="2.5"/>
        </c:scaling>
        <c:delete val="0"/>
        <c:axPos val="l"/>
        <c:majorGridlines/>
        <c:numFmt formatCode="#,##0.00_);[Red]\(#,##0.00\)" sourceLinked="0"/>
        <c:majorTickMark val="none"/>
        <c:minorTickMark val="none"/>
        <c:tickLblPos val="nextTo"/>
        <c:txPr>
          <a:bodyPr/>
          <a:lstStyle/>
          <a:p>
            <a:pPr>
              <a:defRPr>
                <a:solidFill>
                  <a:srgbClr val="D4AF37"/>
                </a:solidFill>
              </a:defRPr>
            </a:pPr>
            <a:endParaRPr lang="zh-CN"/>
          </a:p>
        </c:txPr>
        <c:crossAx val="-1718089552"/>
        <c:crosses val="autoZero"/>
        <c:crossBetween val="between"/>
      </c:valAx>
    </c:plotArea>
    <c:plotVisOnly val="1"/>
    <c:dispBlanksAs val="gap"/>
    <c:showDLblsOverMax val="0"/>
  </c:chart>
  <c:txPr>
    <a:bodyPr/>
    <a:lstStyle/>
    <a:p>
      <a:pPr>
        <a:defRPr sz="1800">
          <a:latin typeface="Avenir Next" charset="0"/>
          <a:ea typeface="Avenir Next" charset="0"/>
          <a:cs typeface="Avenir Next" charset="0"/>
        </a:defRPr>
      </a:pPr>
      <a:endParaRPr lang="zh-CN"/>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0.19138</cdr:x>
      <cdr:y>0.40519</cdr:y>
    </cdr:from>
    <cdr:to>
      <cdr:x>0.90387</cdr:x>
      <cdr:y>0.42052</cdr:y>
    </cdr:to>
    <cdr:cxnSp macro="">
      <cdr:nvCxnSpPr>
        <cdr:cNvPr id="3" name="直接连接符 2"/>
        <cdr:cNvCxnSpPr/>
      </cdr:nvCxnSpPr>
      <cdr:spPr>
        <a:xfrm xmlns:a="http://schemas.openxmlformats.org/drawingml/2006/main">
          <a:off x="2396686" y="4167012"/>
          <a:ext cx="8922954" cy="157655"/>
        </a:xfrm>
        <a:prstGeom xmlns:a="http://schemas.openxmlformats.org/drawingml/2006/main" prst="line">
          <a:avLst/>
        </a:prstGeom>
        <a:noFill xmlns:a="http://schemas.openxmlformats.org/drawingml/2006/main"/>
        <a:ln xmlns:a="http://schemas.openxmlformats.org/drawingml/2006/main" w="25400" cap="flat">
          <a:solidFill>
            <a:schemeClr val="accent1"/>
          </a:solidFill>
          <a:prstDash val="solid"/>
          <a:miter lim="400000"/>
        </a:ln>
        <a:effectLst xmlns:a="http://schemas.openxmlformats.org/drawingml/2006/main"/>
        <a:sp3d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none"/>
      </cdr:style>
    </cdr:cxnSp>
  </cdr:relSizeAnchor>
</c:userShapes>
</file>

<file path=ppt/drawings/drawing2.xml><?xml version="1.0" encoding="utf-8"?>
<c:userShapes xmlns:c="http://schemas.openxmlformats.org/drawingml/2006/chart">
  <cdr:relSizeAnchor xmlns:cdr="http://schemas.openxmlformats.org/drawingml/2006/chartDrawing">
    <cdr:from>
      <cdr:x>0.14099</cdr:x>
      <cdr:y>0.53397</cdr:y>
    </cdr:from>
    <cdr:to>
      <cdr:x>0.92402</cdr:x>
      <cdr:y>0.57076</cdr:y>
    </cdr:to>
    <cdr:cxnSp macro="">
      <cdr:nvCxnSpPr>
        <cdr:cNvPr id="3" name="直接连接符 2"/>
        <cdr:cNvCxnSpPr/>
      </cdr:nvCxnSpPr>
      <cdr:spPr>
        <a:xfrm xmlns:a="http://schemas.openxmlformats.org/drawingml/2006/main">
          <a:off x="1765736" y="5491315"/>
          <a:ext cx="9806152" cy="378373"/>
        </a:xfrm>
        <a:prstGeom xmlns:a="http://schemas.openxmlformats.org/drawingml/2006/main" prst="line">
          <a:avLst/>
        </a:prstGeom>
        <a:noFill xmlns:a="http://schemas.openxmlformats.org/drawingml/2006/main"/>
        <a:ln xmlns:a="http://schemas.openxmlformats.org/drawingml/2006/main" w="25400" cap="flat">
          <a:solidFill>
            <a:schemeClr val="accent1"/>
          </a:solidFill>
          <a:prstDash val="solid"/>
          <a:miter lim="400000"/>
        </a:ln>
        <a:effectLst xmlns:a="http://schemas.openxmlformats.org/drawingml/2006/main"/>
        <a:sp3d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none"/>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1143000" y="685800"/>
            <a:ext cx="4572000" cy="3429000"/>
          </a:xfrm>
          <a:prstGeom prst="rect">
            <a:avLst/>
          </a:prstGeom>
        </p:spPr>
        <p:txBody>
          <a:bodyPr/>
          <a:lstStyle/>
          <a:p>
            <a:endParaRPr/>
          </a:p>
        </p:txBody>
      </p:sp>
      <p:sp>
        <p:nvSpPr>
          <p:cNvPr id="164" name="Shape 16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666899993"/>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Hello</a:t>
            </a:r>
            <a:r>
              <a:rPr lang="en-US" baseline="0" dirty="0"/>
              <a:t> everyone, Hello professor Paffenroth, this is the second time we come here to share with you our found, ok, let’s start with this cover, there are 448 movie posters on screen, they are not the random, they are the movie I watched and rated in past 10 years. We do this for a little long time just want to make you guys love watching these slides.</a:t>
            </a:r>
          </a:p>
          <a:p>
            <a:r>
              <a:rPr lang="en-US" baseline="0" dirty="0"/>
              <a:t>*: I am a honest man, so I even use this poster twice to make this this happened.</a:t>
            </a:r>
          </a:p>
          <a:p>
            <a:r>
              <a:rPr lang="en-US" baseline="0" dirty="0"/>
              <a:t>You know, for some reason, it’s more easier to watch the movies around the world Hollywood, Bollywood and so on.</a:t>
            </a:r>
            <a:endParaRPr lang="en-US" dirty="0"/>
          </a:p>
        </p:txBody>
      </p:sp>
    </p:spTree>
    <p:extLst>
      <p:ext uri="{BB962C8B-B14F-4D97-AF65-F5344CB8AC3E}">
        <p14:creationId xmlns:p14="http://schemas.microsoft.com/office/powerpoint/2010/main" val="124129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959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Hello</a:t>
            </a:r>
            <a:r>
              <a:rPr lang="en-US" baseline="0" dirty="0"/>
              <a:t> everyone, Hello professor Paffenroth, this is the second time we come here to share with you our found, ok, let’s start with this cover, there are 448 movie posters on screen, they are not the random, they are the movie I watched and rated in past 10 years. We do this for a little long time just want to make you guys love watching these slides.</a:t>
            </a:r>
          </a:p>
          <a:p>
            <a:r>
              <a:rPr lang="en-US" baseline="0" dirty="0"/>
              <a:t>*: I am a honest man, so I even use this poster twice to make this this happened.</a:t>
            </a:r>
          </a:p>
          <a:p>
            <a:r>
              <a:rPr lang="en-US" baseline="0" dirty="0"/>
              <a:t>You know, for some reason, it’s more easier to watch the movies around the world Hollywood, Bollywood and so on.</a:t>
            </a:r>
            <a:endParaRPr lang="en-US" dirty="0"/>
          </a:p>
        </p:txBody>
      </p:sp>
    </p:spTree>
    <p:extLst>
      <p:ext uri="{BB962C8B-B14F-4D97-AF65-F5344CB8AC3E}">
        <p14:creationId xmlns:p14="http://schemas.microsoft.com/office/powerpoint/2010/main" val="1875694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altLang="zh-CN" dirty="0">
                <a:solidFill>
                  <a:srgbClr val="F8FFFF"/>
                </a:solidFill>
                <a:latin typeface="Avenir Next" charset="0"/>
                <a:ea typeface="Avenir Next" charset="0"/>
                <a:cs typeface="Avenir Next" charset="0"/>
              </a:rPr>
              <a:t>We store</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the</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h5</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data</a:t>
            </a:r>
            <a:endParaRPr lang="en-US" dirty="0">
              <a:solidFill>
                <a:srgbClr val="F8FFFF"/>
              </a:solidFill>
              <a:latin typeface="Avenir Next" charset="0"/>
              <a:ea typeface="Avenir Next" charset="0"/>
              <a:cs typeface="Avenir Next" charset="0"/>
            </a:endParaRPr>
          </a:p>
          <a:p>
            <a:endParaRPr lang="en-US" dirty="0"/>
          </a:p>
        </p:txBody>
      </p:sp>
    </p:spTree>
    <p:extLst>
      <p:ext uri="{BB962C8B-B14F-4D97-AF65-F5344CB8AC3E}">
        <p14:creationId xmlns:p14="http://schemas.microsoft.com/office/powerpoint/2010/main" val="381313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altLang="zh-CN" dirty="0">
                <a:solidFill>
                  <a:srgbClr val="F8FFFF"/>
                </a:solidFill>
                <a:latin typeface="Avenir Next" charset="0"/>
                <a:ea typeface="Avenir Next" charset="0"/>
                <a:cs typeface="Avenir Next" charset="0"/>
              </a:rPr>
              <a:t>We store</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the</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h5</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data</a:t>
            </a:r>
            <a:endParaRPr lang="en-US" dirty="0">
              <a:solidFill>
                <a:srgbClr val="F8FFFF"/>
              </a:solidFill>
              <a:latin typeface="Avenir Next" charset="0"/>
              <a:ea typeface="Avenir Next" charset="0"/>
              <a:cs typeface="Avenir Next" charset="0"/>
            </a:endParaRPr>
          </a:p>
          <a:p>
            <a:endParaRPr lang="en-US" dirty="0"/>
          </a:p>
        </p:txBody>
      </p:sp>
    </p:spTree>
    <p:extLst>
      <p:ext uri="{BB962C8B-B14F-4D97-AF65-F5344CB8AC3E}">
        <p14:creationId xmlns:p14="http://schemas.microsoft.com/office/powerpoint/2010/main" val="1277848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made</a:t>
            </a:r>
            <a:r>
              <a:rPr lang="en-US" baseline="0" dirty="0"/>
              <a:t> several basic test to the data</a:t>
            </a:r>
            <a:r>
              <a:rPr lang="mr-IN" baseline="0" dirty="0"/>
              <a:t>……</a:t>
            </a:r>
            <a:r>
              <a:rPr lang="en-US" baseline="0" dirty="0"/>
              <a:t> we know you guys did the same test, so I will make this part fast.</a:t>
            </a:r>
            <a:endParaRPr lang="en-US" dirty="0"/>
          </a:p>
        </p:txBody>
      </p:sp>
    </p:spTree>
    <p:extLst>
      <p:ext uri="{BB962C8B-B14F-4D97-AF65-F5344CB8AC3E}">
        <p14:creationId xmlns:p14="http://schemas.microsoft.com/office/powerpoint/2010/main" val="1044197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made</a:t>
            </a:r>
            <a:r>
              <a:rPr lang="en-US" baseline="0" dirty="0"/>
              <a:t> several basic test to the data</a:t>
            </a:r>
            <a:r>
              <a:rPr lang="mr-IN" baseline="0" dirty="0"/>
              <a:t>……</a:t>
            </a:r>
            <a:r>
              <a:rPr lang="en-US" baseline="0" dirty="0"/>
              <a:t> we know you guys did the same test, so I will make this part fast.</a:t>
            </a:r>
            <a:endParaRPr lang="en-US" dirty="0"/>
          </a:p>
        </p:txBody>
      </p:sp>
    </p:spTree>
    <p:extLst>
      <p:ext uri="{BB962C8B-B14F-4D97-AF65-F5344CB8AC3E}">
        <p14:creationId xmlns:p14="http://schemas.microsoft.com/office/powerpoint/2010/main" val="834263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altLang="zh-CN" dirty="0">
                <a:solidFill>
                  <a:srgbClr val="F8FFFF"/>
                </a:solidFill>
                <a:latin typeface="Avenir Next" charset="0"/>
                <a:ea typeface="Avenir Next" charset="0"/>
                <a:cs typeface="Avenir Next" charset="0"/>
              </a:rPr>
              <a:t>#Observation:#1. After we use the filter by numbers pf rate times over 100 times, we found the left and right tails with lowest and highest rating are gone, the </a:t>
            </a:r>
            <a:r>
              <a:rPr lang="en-US" altLang="zh-CN" dirty="0" err="1">
                <a:solidFill>
                  <a:srgbClr val="F8FFFF"/>
                </a:solidFill>
                <a:latin typeface="Avenir Next" charset="0"/>
                <a:ea typeface="Avenir Next" charset="0"/>
                <a:cs typeface="Avenir Next" charset="0"/>
              </a:rPr>
              <a:t>hisgrom</a:t>
            </a:r>
            <a:r>
              <a:rPr lang="en-US" altLang="zh-CN" dirty="0">
                <a:solidFill>
                  <a:srgbClr val="F8FFFF"/>
                </a:solidFill>
                <a:latin typeface="Avenir Next" charset="0"/>
                <a:ea typeface="Avenir Next" charset="0"/>
                <a:cs typeface="Avenir Next" charset="0"/>
              </a:rPr>
              <a:t> has a normal distribution, this is make </a:t>
            </a:r>
            <a:r>
              <a:rPr lang="en-US" altLang="zh-CN" dirty="0" err="1">
                <a:solidFill>
                  <a:srgbClr val="F8FFFF"/>
                </a:solidFill>
                <a:latin typeface="Avenir Next" charset="0"/>
                <a:ea typeface="Avenir Next" charset="0"/>
                <a:cs typeface="Avenir Next" charset="0"/>
              </a:rPr>
              <a:t>sence</a:t>
            </a:r>
            <a:r>
              <a:rPr lang="en-US" altLang="zh-CN" dirty="0">
                <a:solidFill>
                  <a:srgbClr val="F8FFFF"/>
                </a:solidFill>
                <a:latin typeface="Avenir Next" charset="0"/>
                <a:ea typeface="Avenir Next" charset="0"/>
                <a:cs typeface="Avenir Next" charset="0"/>
              </a:rPr>
              <a:t>. #2. We trust the highly ratings which over 100 times are the actually good movies, because a good movie must been seen by a lot of people and with a good rating. It can filter the part of </a:t>
            </a:r>
            <a:r>
              <a:rPr lang="en-US" altLang="zh-CN" dirty="0" err="1">
                <a:solidFill>
                  <a:srgbClr val="F8FFFF"/>
                </a:solidFill>
                <a:latin typeface="Avenir Next" charset="0"/>
                <a:ea typeface="Avenir Next" charset="0"/>
                <a:cs typeface="Avenir Next" charset="0"/>
              </a:rPr>
              <a:t>indiviual</a:t>
            </a:r>
            <a:r>
              <a:rPr lang="en-US" altLang="zh-CN" dirty="0">
                <a:solidFill>
                  <a:srgbClr val="F8FFFF"/>
                </a:solidFill>
                <a:latin typeface="Avenir Next" charset="0"/>
                <a:ea typeface="Avenir Next" charset="0"/>
                <a:cs typeface="Avenir Next" charset="0"/>
              </a:rPr>
              <a:t> rating only by several people and reflect the actual rating by common.</a:t>
            </a:r>
            <a:endParaRPr lang="en-US" dirty="0">
              <a:solidFill>
                <a:srgbClr val="F8FFFF"/>
              </a:solidFill>
              <a:latin typeface="Avenir Next" charset="0"/>
              <a:ea typeface="Avenir Next" charset="0"/>
              <a:cs typeface="Avenir Next" charset="0"/>
            </a:endParaRPr>
          </a:p>
          <a:p>
            <a:endParaRPr lang="en-US" dirty="0"/>
          </a:p>
        </p:txBody>
      </p:sp>
    </p:spTree>
    <p:extLst>
      <p:ext uri="{BB962C8B-B14F-4D97-AF65-F5344CB8AC3E}">
        <p14:creationId xmlns:p14="http://schemas.microsoft.com/office/powerpoint/2010/main" val="1463006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altLang="zh-CN" dirty="0">
                <a:solidFill>
                  <a:srgbClr val="F8FFFF"/>
                </a:solidFill>
                <a:latin typeface="Avenir Next" charset="0"/>
                <a:ea typeface="Avenir Next" charset="0"/>
                <a:cs typeface="Avenir Next" charset="0"/>
              </a:rPr>
              <a:t>#Observation:#1. After we use the filter by numbers pf rate times over 100 times, we found the left and right tails with lowest and highest rating are gone, the </a:t>
            </a:r>
            <a:r>
              <a:rPr lang="en-US" altLang="zh-CN" dirty="0" err="1">
                <a:solidFill>
                  <a:srgbClr val="F8FFFF"/>
                </a:solidFill>
                <a:latin typeface="Avenir Next" charset="0"/>
                <a:ea typeface="Avenir Next" charset="0"/>
                <a:cs typeface="Avenir Next" charset="0"/>
              </a:rPr>
              <a:t>hisgrom</a:t>
            </a:r>
            <a:r>
              <a:rPr lang="en-US" altLang="zh-CN" dirty="0">
                <a:solidFill>
                  <a:srgbClr val="F8FFFF"/>
                </a:solidFill>
                <a:latin typeface="Avenir Next" charset="0"/>
                <a:ea typeface="Avenir Next" charset="0"/>
                <a:cs typeface="Avenir Next" charset="0"/>
              </a:rPr>
              <a:t> has a normal distribution, this is make </a:t>
            </a:r>
            <a:r>
              <a:rPr lang="en-US" altLang="zh-CN" dirty="0" err="1">
                <a:solidFill>
                  <a:srgbClr val="F8FFFF"/>
                </a:solidFill>
                <a:latin typeface="Avenir Next" charset="0"/>
                <a:ea typeface="Avenir Next" charset="0"/>
                <a:cs typeface="Avenir Next" charset="0"/>
              </a:rPr>
              <a:t>sence</a:t>
            </a:r>
            <a:r>
              <a:rPr lang="en-US" altLang="zh-CN" dirty="0">
                <a:solidFill>
                  <a:srgbClr val="F8FFFF"/>
                </a:solidFill>
                <a:latin typeface="Avenir Next" charset="0"/>
                <a:ea typeface="Avenir Next" charset="0"/>
                <a:cs typeface="Avenir Next" charset="0"/>
              </a:rPr>
              <a:t>. #2. We trust the highly ratings which over 100 times are the actually good movies, because a good movie must been seen by a lot of people and with a good rating. It can filter the part of </a:t>
            </a:r>
            <a:r>
              <a:rPr lang="en-US" altLang="zh-CN" dirty="0" err="1">
                <a:solidFill>
                  <a:srgbClr val="F8FFFF"/>
                </a:solidFill>
                <a:latin typeface="Avenir Next" charset="0"/>
                <a:ea typeface="Avenir Next" charset="0"/>
                <a:cs typeface="Avenir Next" charset="0"/>
              </a:rPr>
              <a:t>indiviual</a:t>
            </a:r>
            <a:r>
              <a:rPr lang="en-US" altLang="zh-CN" dirty="0">
                <a:solidFill>
                  <a:srgbClr val="F8FFFF"/>
                </a:solidFill>
                <a:latin typeface="Avenir Next" charset="0"/>
                <a:ea typeface="Avenir Next" charset="0"/>
                <a:cs typeface="Avenir Next" charset="0"/>
              </a:rPr>
              <a:t> rating only by several people and reflect the actual rating by common.</a:t>
            </a:r>
            <a:endParaRPr lang="en-US" dirty="0">
              <a:solidFill>
                <a:srgbClr val="F8FFFF"/>
              </a:solidFill>
              <a:latin typeface="Avenir Next" charset="0"/>
              <a:ea typeface="Avenir Next" charset="0"/>
              <a:cs typeface="Avenir Next" charset="0"/>
            </a:endParaRPr>
          </a:p>
          <a:p>
            <a:endParaRPr lang="en-US" dirty="0"/>
          </a:p>
        </p:txBody>
      </p:sp>
    </p:spTree>
    <p:extLst>
      <p:ext uri="{BB962C8B-B14F-4D97-AF65-F5344CB8AC3E}">
        <p14:creationId xmlns:p14="http://schemas.microsoft.com/office/powerpoint/2010/main" val="1463006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altLang="zh-CN" sz="2400" dirty="0">
                <a:solidFill>
                  <a:srgbClr val="F8FFFF"/>
                </a:solidFill>
                <a:latin typeface="Avenir Next" charset="0"/>
                <a:ea typeface="Avenir Next" charset="0"/>
                <a:cs typeface="Avenir Next" charset="0"/>
              </a:rPr>
              <a:t>#Observation:???#1. Male and Female are rating </a:t>
            </a:r>
            <a:r>
              <a:rPr lang="en-US" altLang="zh-CN" sz="2400" dirty="0" err="1">
                <a:solidFill>
                  <a:srgbClr val="F8FFFF"/>
                </a:solidFill>
                <a:latin typeface="Avenir Next" charset="0"/>
                <a:ea typeface="Avenir Next" charset="0"/>
                <a:cs typeface="Avenir Next" charset="0"/>
              </a:rPr>
              <a:t>similiar</a:t>
            </a:r>
            <a:r>
              <a:rPr lang="en-US" altLang="zh-CN" sz="2400" dirty="0">
                <a:solidFill>
                  <a:srgbClr val="F8FFFF"/>
                </a:solidFill>
                <a:latin typeface="Avenir Next" charset="0"/>
                <a:ea typeface="Avenir Next" charset="0"/>
                <a:cs typeface="Avenir Next" charset="0"/>
              </a:rPr>
              <a:t>,</a:t>
            </a:r>
          </a:p>
          <a:p>
            <a:endParaRPr lang="en-US" dirty="0"/>
          </a:p>
        </p:txBody>
      </p:sp>
    </p:spTree>
    <p:extLst>
      <p:ext uri="{BB962C8B-B14F-4D97-AF65-F5344CB8AC3E}">
        <p14:creationId xmlns:p14="http://schemas.microsoft.com/office/powerpoint/2010/main" val="1621448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altLang="zh-CN" sz="2400" dirty="0">
                <a:solidFill>
                  <a:srgbClr val="F8FFFF"/>
                </a:solidFill>
                <a:latin typeface="Avenir Next" charset="0"/>
                <a:ea typeface="Avenir Next" charset="0"/>
                <a:cs typeface="Avenir Next" charset="0"/>
              </a:rPr>
              <a:t>#Observation:???#1. Male and Female are rating </a:t>
            </a:r>
            <a:r>
              <a:rPr lang="en-US" altLang="zh-CN" sz="2400" dirty="0" err="1">
                <a:solidFill>
                  <a:srgbClr val="F8FFFF"/>
                </a:solidFill>
                <a:latin typeface="Avenir Next" charset="0"/>
                <a:ea typeface="Avenir Next" charset="0"/>
                <a:cs typeface="Avenir Next" charset="0"/>
              </a:rPr>
              <a:t>similiar</a:t>
            </a:r>
            <a:r>
              <a:rPr lang="en-US" altLang="zh-CN" sz="2400" dirty="0">
                <a:solidFill>
                  <a:srgbClr val="F8FFFF"/>
                </a:solidFill>
                <a:latin typeface="Avenir Next" charset="0"/>
                <a:ea typeface="Avenir Next" charset="0"/>
                <a:cs typeface="Avenir Next" charset="0"/>
              </a:rPr>
              <a:t>,</a:t>
            </a:r>
          </a:p>
          <a:p>
            <a:endParaRPr lang="en-US" dirty="0"/>
          </a:p>
        </p:txBody>
      </p:sp>
    </p:spTree>
    <p:extLst>
      <p:ext uri="{BB962C8B-B14F-4D97-AF65-F5344CB8AC3E}">
        <p14:creationId xmlns:p14="http://schemas.microsoft.com/office/powerpoint/2010/main" val="16214482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222222"/>
        </a:solidFill>
        <a:effectLst/>
      </p:bgPr>
    </p:bg>
    <p:spTree>
      <p:nvGrpSpPr>
        <p:cNvPr id="1" name=""/>
        <p:cNvGrpSpPr/>
        <p:nvPr/>
      </p:nvGrpSpPr>
      <p:grpSpPr>
        <a:xfrm>
          <a:off x="0" y="0"/>
          <a:ext cx="0" cy="0"/>
          <a:chOff x="0" y="0"/>
          <a:chExt cx="0" cy="0"/>
        </a:xfrm>
      </p:grpSpPr>
      <p:sp>
        <p:nvSpPr>
          <p:cNvPr id="12" name="Shape 12"/>
          <p:cNvSpPr/>
          <p:nvPr/>
        </p:nvSpPr>
        <p:spPr>
          <a:xfrm flipV="1">
            <a:off x="3619500" y="8635632"/>
            <a:ext cx="17145000" cy="370"/>
          </a:xfrm>
          <a:prstGeom prst="line">
            <a:avLst/>
          </a:prstGeom>
          <a:ln w="50800">
            <a:solidFill>
              <a:srgbClr val="A6AAA9"/>
            </a:solidFill>
            <a:miter lim="400000"/>
          </a:ln>
        </p:spPr>
        <p:txBody>
          <a:bodyPr lIns="71437" tIns="71437" rIns="71437" bIns="71437" anchor="ctr"/>
          <a:lstStyle/>
          <a:p>
            <a:pPr defTabSz="642937">
              <a:spcBef>
                <a:spcPts val="0"/>
              </a:spcBef>
              <a:defRPr sz="1600">
                <a:solidFill>
                  <a:srgbClr val="000000"/>
                </a:solidFill>
                <a:latin typeface="Helvetica"/>
                <a:ea typeface="Helvetica"/>
                <a:cs typeface="Helvetica"/>
                <a:sym typeface="Helvetica"/>
              </a:defRPr>
            </a:pPr>
            <a:endParaRPr/>
          </a:p>
        </p:txBody>
      </p:sp>
      <p:sp>
        <p:nvSpPr>
          <p:cNvPr id="13" name="Shape 13"/>
          <p:cNvSpPr>
            <a:spLocks noGrp="1"/>
          </p:cNvSpPr>
          <p:nvPr>
            <p:ph type="title"/>
          </p:nvPr>
        </p:nvSpPr>
        <p:spPr>
          <a:xfrm>
            <a:off x="3619500" y="9036843"/>
            <a:ext cx="17145000" cy="3804048"/>
          </a:xfrm>
          <a:prstGeom prst="rect">
            <a:avLst/>
          </a:prstGeom>
        </p:spPr>
        <p:txBody>
          <a:bodyPr/>
          <a:lstStyle>
            <a:lvl1pPr>
              <a:spcBef>
                <a:spcPts val="0"/>
              </a:spcBef>
              <a:defRPr sz="23800"/>
            </a:lvl1pPr>
          </a:lstStyle>
          <a:p>
            <a:r>
              <a:t>Title Text</a:t>
            </a:r>
          </a:p>
        </p:txBody>
      </p:sp>
      <p:sp>
        <p:nvSpPr>
          <p:cNvPr id="14" name="Shape 14"/>
          <p:cNvSpPr>
            <a:spLocks noGrp="1"/>
          </p:cNvSpPr>
          <p:nvPr>
            <p:ph type="body" sz="quarter" idx="1"/>
          </p:nvPr>
        </p:nvSpPr>
        <p:spPr>
          <a:xfrm>
            <a:off x="3619500" y="6000750"/>
            <a:ext cx="17145000" cy="2536032"/>
          </a:xfrm>
          <a:prstGeom prst="rect">
            <a:avLst/>
          </a:prstGeom>
        </p:spPr>
        <p:txBody>
          <a:bodyPr anchor="b"/>
          <a:lstStyle>
            <a:lvl1pPr marL="0" indent="0">
              <a:lnSpc>
                <a:spcPct val="80000"/>
              </a:lnSpc>
              <a:spcBef>
                <a:spcPts val="3200"/>
              </a:spcBef>
              <a:buClrTx/>
              <a:buSzTx/>
              <a:buFontTx/>
              <a:buNone/>
              <a:defRPr sz="7400" cap="all">
                <a:solidFill>
                  <a:srgbClr val="A6AAA9"/>
                </a:solidFill>
                <a:latin typeface="DIN Alternate"/>
                <a:ea typeface="DIN Alternate"/>
                <a:cs typeface="DIN Alternate"/>
                <a:sym typeface="DIN Alternate"/>
              </a:defRPr>
            </a:lvl1pPr>
            <a:lvl2pPr marL="0" indent="228600">
              <a:lnSpc>
                <a:spcPct val="80000"/>
              </a:lnSpc>
              <a:spcBef>
                <a:spcPts val="3200"/>
              </a:spcBef>
              <a:buClrTx/>
              <a:buSzTx/>
              <a:buFontTx/>
              <a:buNone/>
              <a:defRPr sz="7400" cap="all">
                <a:solidFill>
                  <a:srgbClr val="A6AAA9"/>
                </a:solidFill>
                <a:latin typeface="DIN Alternate"/>
                <a:ea typeface="DIN Alternate"/>
                <a:cs typeface="DIN Alternate"/>
                <a:sym typeface="DIN Alternate"/>
              </a:defRPr>
            </a:lvl2pPr>
            <a:lvl3pPr marL="0" indent="457200">
              <a:lnSpc>
                <a:spcPct val="80000"/>
              </a:lnSpc>
              <a:spcBef>
                <a:spcPts val="3200"/>
              </a:spcBef>
              <a:buClrTx/>
              <a:buSzTx/>
              <a:buFontTx/>
              <a:buNone/>
              <a:defRPr sz="7400" cap="all">
                <a:solidFill>
                  <a:srgbClr val="A6AAA9"/>
                </a:solidFill>
                <a:latin typeface="DIN Alternate"/>
                <a:ea typeface="DIN Alternate"/>
                <a:cs typeface="DIN Alternate"/>
                <a:sym typeface="DIN Alternate"/>
              </a:defRPr>
            </a:lvl3pPr>
            <a:lvl4pPr marL="0" indent="685800">
              <a:lnSpc>
                <a:spcPct val="80000"/>
              </a:lnSpc>
              <a:spcBef>
                <a:spcPts val="3200"/>
              </a:spcBef>
              <a:buClrTx/>
              <a:buSzTx/>
              <a:buFontTx/>
              <a:buNone/>
              <a:defRPr sz="7400" cap="all">
                <a:solidFill>
                  <a:srgbClr val="A6AAA9"/>
                </a:solidFill>
                <a:latin typeface="DIN Alternate"/>
                <a:ea typeface="DIN Alternate"/>
                <a:cs typeface="DIN Alternate"/>
                <a:sym typeface="DIN Alternate"/>
              </a:defRPr>
            </a:lvl4pPr>
            <a:lvl5pPr marL="0" indent="914400">
              <a:lnSpc>
                <a:spcPct val="80000"/>
              </a:lnSpc>
              <a:spcBef>
                <a:spcPts val="3200"/>
              </a:spcBef>
              <a:buClrTx/>
              <a:buSzTx/>
              <a:buFontTx/>
              <a:buNone/>
              <a:defRPr sz="7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15" name="Shape 15"/>
          <p:cNvSpPr>
            <a:spLocks noGrp="1"/>
          </p:cNvSpPr>
          <p:nvPr>
            <p:ph type="sldNum" sz="quarter" idx="2"/>
          </p:nvPr>
        </p:nvSpPr>
        <p:spPr>
          <a:xfrm>
            <a:off x="20222927" y="607218"/>
            <a:ext cx="545704" cy="612776"/>
          </a:xfrm>
          <a:prstGeom prst="rect">
            <a:avLst/>
          </a:prstGeom>
        </p:spPr>
        <p:txBody>
          <a:bodyPr/>
          <a:lstStyle/>
          <a:p>
            <a:fld id="{86CB4B4D-7CA3-9044-876B-883B54F8677D}" type="slidenum">
              <a:t>‹#›</a:t>
            </a:fld>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711718" y="11467069"/>
            <a:ext cx="1672281" cy="2248930"/>
          </a:xfrm>
          <a:prstGeom prst="rect">
            <a:avLst/>
          </a:prstGeom>
        </p:spPr>
      </p:pic>
      <p:grpSp>
        <p:nvGrpSpPr>
          <p:cNvPr id="7" name="Group 6"/>
          <p:cNvGrpSpPr/>
          <p:nvPr userDrawn="1"/>
        </p:nvGrpSpPr>
        <p:grpSpPr>
          <a:xfrm>
            <a:off x="300923" y="12619243"/>
            <a:ext cx="1695598" cy="875239"/>
            <a:chOff x="1132195" y="9524920"/>
            <a:chExt cx="2717750" cy="1032063"/>
          </a:xfrm>
        </p:grpSpPr>
        <p:sp>
          <p:nvSpPr>
            <p:cNvPr id="8" name="TextBox 7"/>
            <p:cNvSpPr txBox="1"/>
            <p:nvPr/>
          </p:nvSpPr>
          <p:spPr>
            <a:xfrm flipH="1">
              <a:off x="1221020" y="9524920"/>
              <a:ext cx="2628925" cy="1032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8000" b="1">
                  <a:solidFill>
                    <a:srgbClr val="D4AF37"/>
                  </a:solidFill>
                </a:defRPr>
              </a:lvl1pPr>
            </a:lstStyle>
            <a:p>
              <a:r>
                <a:rPr lang="en-US" sz="2000" dirty="0">
                  <a:solidFill>
                    <a:srgbClr val="F8FFFF"/>
                  </a:solidFill>
                </a:rPr>
                <a:t>Group 10</a:t>
              </a:r>
            </a:p>
          </p:txBody>
        </p:sp>
        <p:sp>
          <p:nvSpPr>
            <p:cNvPr id="9" name="Rectangle 8"/>
            <p:cNvSpPr/>
            <p:nvPr/>
          </p:nvSpPr>
          <p:spPr>
            <a:xfrm>
              <a:off x="1132195" y="10482394"/>
              <a:ext cx="2182445" cy="53911"/>
            </a:xfrm>
            <a:prstGeom prst="rect">
              <a:avLst/>
            </a:prstGeom>
            <a:solidFill>
              <a:srgbClr val="D4AF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gr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1"/>
        </a:solidFill>
        <a:effectLst/>
      </p:bgPr>
    </p:bg>
    <p:spTree>
      <p:nvGrpSpPr>
        <p:cNvPr id="1" name=""/>
        <p:cNvGrpSpPr/>
        <p:nvPr/>
      </p:nvGrpSpPr>
      <p:grpSpPr>
        <a:xfrm>
          <a:off x="0" y="0"/>
          <a:ext cx="0" cy="0"/>
          <a:chOff x="0" y="0"/>
          <a:chExt cx="0" cy="0"/>
        </a:xfrm>
      </p:grpSpPr>
      <p:sp>
        <p:nvSpPr>
          <p:cNvPr id="132" name="Shape 132"/>
          <p:cNvSpPr>
            <a:spLocks noGrp="1"/>
          </p:cNvSpPr>
          <p:nvPr>
            <p:ph type="body" sz="quarter" idx="13"/>
          </p:nvPr>
        </p:nvSpPr>
        <p:spPr>
          <a:xfrm>
            <a:off x="11334750" y="3714750"/>
            <a:ext cx="9429750" cy="3518297"/>
          </a:xfrm>
          <a:prstGeom prst="rect">
            <a:avLst/>
          </a:prstGeom>
        </p:spPr>
        <p:txBody>
          <a:bodyPr>
            <a:spAutoFit/>
          </a:bodyPr>
          <a:lstStyle>
            <a:lvl1pPr marL="0" indent="0">
              <a:lnSpc>
                <a:spcPct val="80000"/>
              </a:lnSpc>
              <a:spcBef>
                <a:spcPts val="0"/>
              </a:spcBef>
              <a:buClrTx/>
              <a:buSzTx/>
              <a:buFontTx/>
              <a:buNone/>
              <a:defRPr sz="13200" cap="all">
                <a:solidFill>
                  <a:srgbClr val="FFFFFF"/>
                </a:solidFill>
                <a:latin typeface="+mn-lt"/>
                <a:ea typeface="+mn-ea"/>
                <a:cs typeface="+mn-cs"/>
                <a:sym typeface="DIN Condensed"/>
              </a:defRPr>
            </a:lvl1pPr>
          </a:lstStyle>
          <a:p>
            <a:r>
              <a:t>Type a quote here.</a:t>
            </a:r>
          </a:p>
        </p:txBody>
      </p:sp>
      <p:sp>
        <p:nvSpPr>
          <p:cNvPr id="133" name="Shape 133"/>
          <p:cNvSpPr>
            <a:spLocks noGrp="1"/>
          </p:cNvSpPr>
          <p:nvPr>
            <p:ph type="pic" sz="half" idx="14"/>
          </p:nvPr>
        </p:nvSpPr>
        <p:spPr>
          <a:xfrm>
            <a:off x="3048000" y="0"/>
            <a:ext cx="7715250" cy="13716000"/>
          </a:xfrm>
          <a:prstGeom prst="rect">
            <a:avLst/>
          </a:prstGeom>
        </p:spPr>
        <p:txBody>
          <a:bodyPr lIns="91439" tIns="45719" rIns="91439" bIns="45719">
            <a:noAutofit/>
          </a:bodyPr>
          <a:lstStyle/>
          <a:p>
            <a:endParaRPr/>
          </a:p>
        </p:txBody>
      </p:sp>
      <p:sp>
        <p:nvSpPr>
          <p:cNvPr id="134" name="Shape 134"/>
          <p:cNvSpPr>
            <a:spLocks noGrp="1"/>
          </p:cNvSpPr>
          <p:nvPr>
            <p:ph type="body" sz="quarter" idx="15"/>
          </p:nvPr>
        </p:nvSpPr>
        <p:spPr>
          <a:xfrm>
            <a:off x="11334750" y="10951369"/>
            <a:ext cx="9429750" cy="1219201"/>
          </a:xfrm>
          <a:prstGeom prst="rect">
            <a:avLst/>
          </a:prstGeom>
        </p:spPr>
        <p:txBody>
          <a:bodyPr anchor="ctr">
            <a:spAutoFit/>
          </a:bodyPr>
          <a:lstStyle>
            <a:lvl1pPr marL="0" indent="0" defTabSz="642937">
              <a:spcBef>
                <a:spcPts val="0"/>
              </a:spcBef>
              <a:buClrTx/>
              <a:buSzTx/>
              <a:buFontTx/>
              <a:buNone/>
              <a:defRPr sz="8400">
                <a:solidFill>
                  <a:srgbClr val="232323"/>
                </a:solidFill>
                <a:latin typeface="+mn-lt"/>
                <a:ea typeface="+mn-ea"/>
                <a:cs typeface="+mn-cs"/>
                <a:sym typeface="DIN Condensed"/>
              </a:defRPr>
            </a:lvl1pPr>
          </a:lstStyle>
          <a:p>
            <a:r>
              <a:t>Johnny Appleseed</a:t>
            </a:r>
          </a:p>
        </p:txBody>
      </p:sp>
      <p:sp>
        <p:nvSpPr>
          <p:cNvPr id="135" name="Shape 13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222222"/>
        </a:solidFill>
        <a:effectLst/>
      </p:bgPr>
    </p:bg>
    <p:spTree>
      <p:nvGrpSpPr>
        <p:cNvPr id="1" name=""/>
        <p:cNvGrpSpPr/>
        <p:nvPr/>
      </p:nvGrpSpPr>
      <p:grpSpPr>
        <a:xfrm>
          <a:off x="0" y="0"/>
          <a:ext cx="0" cy="0"/>
          <a:chOff x="0" y="0"/>
          <a:chExt cx="0" cy="0"/>
        </a:xfrm>
      </p:grpSpPr>
      <p:sp>
        <p:nvSpPr>
          <p:cNvPr id="142" name="Shape 142"/>
          <p:cNvSpPr>
            <a:spLocks noGrp="1"/>
          </p:cNvSpPr>
          <p:nvPr>
            <p:ph type="pic" idx="13"/>
          </p:nvPr>
        </p:nvSpPr>
        <p:spPr>
          <a:xfrm>
            <a:off x="3048000" y="0"/>
            <a:ext cx="18288000" cy="13716000"/>
          </a:xfrm>
          <a:prstGeom prst="rect">
            <a:avLst/>
          </a:prstGeom>
        </p:spPr>
        <p:txBody>
          <a:bodyPr lIns="91439" tIns="45719" rIns="91439" bIns="45719">
            <a:noAutofit/>
          </a:bodyPr>
          <a:lstStyle/>
          <a:p>
            <a:endParaRPr/>
          </a:p>
        </p:txBody>
      </p:sp>
      <p:sp>
        <p:nvSpPr>
          <p:cNvPr id="143" name="Shape 14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22222"/>
        </a:solidFill>
        <a:effectLst/>
      </p:bgPr>
    </p:bg>
    <p:spTree>
      <p:nvGrpSpPr>
        <p:cNvPr id="1" name=""/>
        <p:cNvGrpSpPr/>
        <p:nvPr/>
      </p:nvGrpSpPr>
      <p:grpSpPr>
        <a:xfrm>
          <a:off x="0" y="0"/>
          <a:ext cx="0" cy="0"/>
          <a:chOff x="0" y="0"/>
          <a:chExt cx="0" cy="0"/>
        </a:xfrm>
      </p:grpSpPr>
      <p:sp>
        <p:nvSpPr>
          <p:cNvPr id="150" name="Shape 1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157" name="Shape 15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222222"/>
        </a:solidFill>
        <a:effectLst/>
      </p:bgPr>
    </p:bg>
    <p:spTree>
      <p:nvGrpSpPr>
        <p:cNvPr id="1" name=""/>
        <p:cNvGrpSpPr/>
        <p:nvPr/>
      </p:nvGrpSpPr>
      <p:grpSpPr>
        <a:xfrm>
          <a:off x="0" y="0"/>
          <a:ext cx="0" cy="0"/>
          <a:chOff x="0" y="0"/>
          <a:chExt cx="0" cy="0"/>
        </a:xfrm>
      </p:grpSpPr>
      <p:sp>
        <p:nvSpPr>
          <p:cNvPr id="43" name="Shape 43"/>
          <p:cNvSpPr>
            <a:spLocks noGrp="1"/>
          </p:cNvSpPr>
          <p:nvPr>
            <p:ph type="title"/>
          </p:nvPr>
        </p:nvSpPr>
        <p:spPr>
          <a:xfrm>
            <a:off x="3619500" y="5679281"/>
            <a:ext cx="17145000" cy="6357938"/>
          </a:xfrm>
          <a:prstGeom prst="rect">
            <a:avLst/>
          </a:prstGeom>
        </p:spPr>
        <p:txBody>
          <a:bodyPr/>
          <a:lstStyle>
            <a:lvl1pPr>
              <a:spcBef>
                <a:spcPts val="0"/>
              </a:spcBef>
              <a:defRPr sz="23800"/>
            </a:lvl1pPr>
          </a:lstStyle>
          <a:p>
            <a:r>
              <a:t>Title Text</a:t>
            </a:r>
          </a:p>
        </p:txBody>
      </p:sp>
      <p:sp>
        <p:nvSpPr>
          <p:cNvPr id="44" name="Shape 44"/>
          <p:cNvSpPr>
            <a:spLocks noGrp="1"/>
          </p:cNvSpPr>
          <p:nvPr>
            <p:ph type="sldNum" sz="quarter" idx="2"/>
          </p:nvPr>
        </p:nvSpPr>
        <p:spPr>
          <a:xfrm>
            <a:off x="20222927" y="607218"/>
            <a:ext cx="545704" cy="612776"/>
          </a:xfrm>
          <a:prstGeom prst="rect">
            <a:avLst/>
          </a:prstGeom>
        </p:spPr>
        <p:txBody>
          <a:bodyPr/>
          <a:lstStyle/>
          <a:p>
            <a:fld id="{86CB4B4D-7CA3-9044-876B-883B54F8677D}" type="slidenum">
              <a:t>‹#›</a:t>
            </a:fld>
            <a:endParaRP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711718" y="11467069"/>
            <a:ext cx="1672281" cy="2248930"/>
          </a:xfrm>
          <a:prstGeom prst="rect">
            <a:avLst/>
          </a:prstGeom>
        </p:spPr>
      </p:pic>
      <p:grpSp>
        <p:nvGrpSpPr>
          <p:cNvPr id="5" name="Group 4"/>
          <p:cNvGrpSpPr/>
          <p:nvPr userDrawn="1"/>
        </p:nvGrpSpPr>
        <p:grpSpPr>
          <a:xfrm>
            <a:off x="300923" y="12619243"/>
            <a:ext cx="1695598" cy="875239"/>
            <a:chOff x="1132195" y="9524920"/>
            <a:chExt cx="2717750" cy="1032063"/>
          </a:xfrm>
        </p:grpSpPr>
        <p:sp>
          <p:nvSpPr>
            <p:cNvPr id="6" name="TextBox 5"/>
            <p:cNvSpPr txBox="1"/>
            <p:nvPr/>
          </p:nvSpPr>
          <p:spPr>
            <a:xfrm flipH="1">
              <a:off x="1221020" y="9524920"/>
              <a:ext cx="2628925" cy="1032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8000" b="1">
                  <a:solidFill>
                    <a:srgbClr val="D4AF37"/>
                  </a:solidFill>
                </a:defRPr>
              </a:lvl1pPr>
            </a:lstStyle>
            <a:p>
              <a:r>
                <a:rPr lang="en-US" sz="2000" dirty="0">
                  <a:solidFill>
                    <a:srgbClr val="F8FFFF"/>
                  </a:solidFill>
                </a:rPr>
                <a:t>Group 10</a:t>
              </a:r>
            </a:p>
          </p:txBody>
        </p:sp>
        <p:sp>
          <p:nvSpPr>
            <p:cNvPr id="7" name="Rectangle 6"/>
            <p:cNvSpPr/>
            <p:nvPr/>
          </p:nvSpPr>
          <p:spPr>
            <a:xfrm>
              <a:off x="1132195" y="10482394"/>
              <a:ext cx="2182445" cy="53911"/>
            </a:xfrm>
            <a:prstGeom prst="rect">
              <a:avLst/>
            </a:prstGeom>
            <a:solidFill>
              <a:srgbClr val="D4AF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gr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222222"/>
        </a:solidFill>
        <a:effectLst/>
      </p:bgPr>
    </p:bg>
    <p:spTree>
      <p:nvGrpSpPr>
        <p:cNvPr id="1" name=""/>
        <p:cNvGrpSpPr/>
        <p:nvPr/>
      </p:nvGrpSpPr>
      <p:grpSpPr>
        <a:xfrm>
          <a:off x="0" y="0"/>
          <a:ext cx="0" cy="0"/>
          <a:chOff x="0" y="0"/>
          <a:chExt cx="0" cy="0"/>
        </a:xfrm>
      </p:grpSpPr>
      <p:sp>
        <p:nvSpPr>
          <p:cNvPr id="51" name="Shape 51"/>
          <p:cNvSpPr/>
          <p:nvPr/>
        </p:nvSpPr>
        <p:spPr>
          <a:xfrm flipV="1">
            <a:off x="11334750" y="8635798"/>
            <a:ext cx="9429750" cy="204"/>
          </a:xfrm>
          <a:prstGeom prst="line">
            <a:avLst/>
          </a:prstGeom>
          <a:ln w="50800">
            <a:solidFill>
              <a:srgbClr val="A6AAA9"/>
            </a:solidFill>
            <a:miter lim="400000"/>
          </a:ln>
        </p:spPr>
        <p:txBody>
          <a:bodyPr lIns="71437" tIns="71437" rIns="71437" bIns="71437" anchor="ctr"/>
          <a:lstStyle/>
          <a:p>
            <a:pPr defTabSz="642937">
              <a:spcBef>
                <a:spcPts val="0"/>
              </a:spcBef>
              <a:defRPr sz="1600">
                <a:solidFill>
                  <a:srgbClr val="000000"/>
                </a:solidFill>
                <a:latin typeface="Helvetica"/>
                <a:ea typeface="Helvetica"/>
                <a:cs typeface="Helvetica"/>
                <a:sym typeface="Helvetica"/>
              </a:defRPr>
            </a:pPr>
            <a:endParaRPr/>
          </a:p>
        </p:txBody>
      </p:sp>
      <p:sp>
        <p:nvSpPr>
          <p:cNvPr id="52" name="Shape 52"/>
          <p:cNvSpPr>
            <a:spLocks noGrp="1"/>
          </p:cNvSpPr>
          <p:nvPr>
            <p:ph type="pic" sz="half" idx="13"/>
          </p:nvPr>
        </p:nvSpPr>
        <p:spPr>
          <a:xfrm>
            <a:off x="3048000" y="0"/>
            <a:ext cx="7715250" cy="13716000"/>
          </a:xfrm>
          <a:prstGeom prst="rect">
            <a:avLst/>
          </a:prstGeom>
        </p:spPr>
        <p:txBody>
          <a:bodyPr lIns="91439" tIns="45719" rIns="91439" bIns="45719">
            <a:noAutofit/>
          </a:bodyPr>
          <a:lstStyle/>
          <a:p>
            <a:endParaRPr/>
          </a:p>
        </p:txBody>
      </p:sp>
      <p:sp>
        <p:nvSpPr>
          <p:cNvPr id="53" name="Shape 53"/>
          <p:cNvSpPr>
            <a:spLocks noGrp="1"/>
          </p:cNvSpPr>
          <p:nvPr>
            <p:ph type="title"/>
          </p:nvPr>
        </p:nvSpPr>
        <p:spPr>
          <a:xfrm>
            <a:off x="11334750" y="9036843"/>
            <a:ext cx="9429750" cy="3804048"/>
          </a:xfrm>
          <a:prstGeom prst="rect">
            <a:avLst/>
          </a:prstGeom>
        </p:spPr>
        <p:txBody>
          <a:bodyPr/>
          <a:lstStyle>
            <a:lvl1pPr>
              <a:spcBef>
                <a:spcPts val="0"/>
              </a:spcBef>
              <a:defRPr sz="23800"/>
            </a:lvl1pPr>
          </a:lstStyle>
          <a:p>
            <a:r>
              <a:t>Title Text</a:t>
            </a:r>
          </a:p>
        </p:txBody>
      </p:sp>
      <p:sp>
        <p:nvSpPr>
          <p:cNvPr id="54" name="Shape 54"/>
          <p:cNvSpPr>
            <a:spLocks noGrp="1"/>
          </p:cNvSpPr>
          <p:nvPr>
            <p:ph type="body" sz="quarter" idx="1"/>
          </p:nvPr>
        </p:nvSpPr>
        <p:spPr>
          <a:xfrm>
            <a:off x="11334750" y="6000750"/>
            <a:ext cx="9429750" cy="2536032"/>
          </a:xfrm>
          <a:prstGeom prst="rect">
            <a:avLst/>
          </a:prstGeom>
        </p:spPr>
        <p:txBody>
          <a:bodyPr anchor="b"/>
          <a:lstStyle>
            <a:lvl1pPr marL="0" indent="0">
              <a:lnSpc>
                <a:spcPct val="80000"/>
              </a:lnSpc>
              <a:spcBef>
                <a:spcPts val="3200"/>
              </a:spcBef>
              <a:buClrTx/>
              <a:buSzTx/>
              <a:buFontTx/>
              <a:buNone/>
              <a:defRPr sz="7400" cap="all">
                <a:solidFill>
                  <a:srgbClr val="A6AAA9"/>
                </a:solidFill>
                <a:latin typeface="DIN Alternate"/>
                <a:ea typeface="DIN Alternate"/>
                <a:cs typeface="DIN Alternate"/>
                <a:sym typeface="DIN Alternate"/>
              </a:defRPr>
            </a:lvl1pPr>
            <a:lvl2pPr marL="0" indent="228600">
              <a:lnSpc>
                <a:spcPct val="80000"/>
              </a:lnSpc>
              <a:spcBef>
                <a:spcPts val="3200"/>
              </a:spcBef>
              <a:buClrTx/>
              <a:buSzTx/>
              <a:buFontTx/>
              <a:buNone/>
              <a:defRPr sz="7400" cap="all">
                <a:solidFill>
                  <a:srgbClr val="A6AAA9"/>
                </a:solidFill>
                <a:latin typeface="DIN Alternate"/>
                <a:ea typeface="DIN Alternate"/>
                <a:cs typeface="DIN Alternate"/>
                <a:sym typeface="DIN Alternate"/>
              </a:defRPr>
            </a:lvl2pPr>
            <a:lvl3pPr marL="0" indent="457200">
              <a:lnSpc>
                <a:spcPct val="80000"/>
              </a:lnSpc>
              <a:spcBef>
                <a:spcPts val="3200"/>
              </a:spcBef>
              <a:buClrTx/>
              <a:buSzTx/>
              <a:buFontTx/>
              <a:buNone/>
              <a:defRPr sz="7400" cap="all">
                <a:solidFill>
                  <a:srgbClr val="A6AAA9"/>
                </a:solidFill>
                <a:latin typeface="DIN Alternate"/>
                <a:ea typeface="DIN Alternate"/>
                <a:cs typeface="DIN Alternate"/>
                <a:sym typeface="DIN Alternate"/>
              </a:defRPr>
            </a:lvl3pPr>
            <a:lvl4pPr marL="0" indent="685800">
              <a:lnSpc>
                <a:spcPct val="80000"/>
              </a:lnSpc>
              <a:spcBef>
                <a:spcPts val="3200"/>
              </a:spcBef>
              <a:buClrTx/>
              <a:buSzTx/>
              <a:buFontTx/>
              <a:buNone/>
              <a:defRPr sz="7400" cap="all">
                <a:solidFill>
                  <a:srgbClr val="A6AAA9"/>
                </a:solidFill>
                <a:latin typeface="DIN Alternate"/>
                <a:ea typeface="DIN Alternate"/>
                <a:cs typeface="DIN Alternate"/>
                <a:sym typeface="DIN Alternate"/>
              </a:defRPr>
            </a:lvl4pPr>
            <a:lvl5pPr marL="0" indent="914400">
              <a:lnSpc>
                <a:spcPct val="80000"/>
              </a:lnSpc>
              <a:spcBef>
                <a:spcPts val="3200"/>
              </a:spcBef>
              <a:buClrTx/>
              <a:buSzTx/>
              <a:buFontTx/>
              <a:buNone/>
              <a:defRPr sz="7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sldNum" sz="quarter" idx="2"/>
          </p:nvPr>
        </p:nvSpPr>
        <p:spPr>
          <a:xfrm>
            <a:off x="20222927" y="607218"/>
            <a:ext cx="545704" cy="612776"/>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Shape 62"/>
          <p:cNvSpPr>
            <a:spLocks noGrp="1"/>
          </p:cNvSpPr>
          <p:nvPr>
            <p:ph type="body" sz="quarter" idx="13"/>
          </p:nvPr>
        </p:nvSpPr>
        <p:spPr>
          <a:xfrm>
            <a:off x="3619500" y="638175"/>
            <a:ext cx="15716250" cy="647701"/>
          </a:xfrm>
          <a:prstGeom prst="rect">
            <a:avLst/>
          </a:prstGeom>
        </p:spPr>
        <p:txBody>
          <a:bodyPr anchor="b">
            <a:spAutoFit/>
          </a:bodyPr>
          <a:lstStyle>
            <a:lvl1pPr marL="0" indent="0" defTabSz="642937">
              <a:lnSpc>
                <a:spcPct val="80000"/>
              </a:lnSpc>
              <a:spcBef>
                <a:spcPts val="0"/>
              </a:spcBef>
              <a:buClrTx/>
              <a:buSzTx/>
              <a:buFontTx/>
              <a:buNone/>
              <a:defRPr sz="3200" cap="all" spc="160">
                <a:latin typeface="DIN Alternate"/>
                <a:ea typeface="DIN Alternate"/>
                <a:cs typeface="DIN Alternate"/>
                <a:sym typeface="DIN Alternate"/>
              </a:defRPr>
            </a:lvl1pPr>
          </a:lstStyle>
          <a:p>
            <a:r>
              <a:t>Text</a:t>
            </a:r>
          </a:p>
        </p:txBody>
      </p:sp>
      <p:sp>
        <p:nvSpPr>
          <p:cNvPr id="63" name="Shape 63"/>
          <p:cNvSpPr>
            <a:spLocks noGrp="1"/>
          </p:cNvSpPr>
          <p:nvPr>
            <p:ph type="title"/>
          </p:nvPr>
        </p:nvSpPr>
        <p:spPr>
          <a:prstGeom prst="rect">
            <a:avLst/>
          </a:prstGeom>
        </p:spPr>
        <p:txBody>
          <a:bodyPr/>
          <a:lstStyle/>
          <a:p>
            <a:r>
              <a:t>Title Text</a:t>
            </a:r>
          </a:p>
        </p:txBody>
      </p:sp>
      <p:sp>
        <p:nvSpPr>
          <p:cNvPr id="64" name="Shape 6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222222"/>
        </a:solidFill>
        <a:effectLst/>
      </p:bgPr>
    </p:bg>
    <p:spTree>
      <p:nvGrpSpPr>
        <p:cNvPr id="1" name=""/>
        <p:cNvGrpSpPr/>
        <p:nvPr/>
      </p:nvGrpSpPr>
      <p:grpSpPr>
        <a:xfrm>
          <a:off x="0" y="0"/>
          <a:ext cx="0" cy="0"/>
          <a:chOff x="0" y="0"/>
          <a:chExt cx="0" cy="0"/>
        </a:xfrm>
      </p:grpSpPr>
      <p:sp>
        <p:nvSpPr>
          <p:cNvPr id="71" name="Shape 71"/>
          <p:cNvSpPr>
            <a:spLocks noGrp="1"/>
          </p:cNvSpPr>
          <p:nvPr>
            <p:ph type="body" sz="quarter" idx="13"/>
          </p:nvPr>
        </p:nvSpPr>
        <p:spPr>
          <a:xfrm>
            <a:off x="3619500" y="638175"/>
            <a:ext cx="15716250" cy="647701"/>
          </a:xfrm>
          <a:prstGeom prst="rect">
            <a:avLst/>
          </a:prstGeom>
        </p:spPr>
        <p:txBody>
          <a:bodyPr anchor="b">
            <a:spAutoFit/>
          </a:bodyPr>
          <a:lstStyle>
            <a:lvl1pPr marL="0" indent="0" defTabSz="642937">
              <a:lnSpc>
                <a:spcPct val="80000"/>
              </a:lnSpc>
              <a:spcBef>
                <a:spcPts val="0"/>
              </a:spcBef>
              <a:buClrTx/>
              <a:buSzTx/>
              <a:buFontTx/>
              <a:buNone/>
              <a:defRPr sz="3200" cap="all" spc="160">
                <a:latin typeface="DIN Alternate"/>
                <a:ea typeface="DIN Alternate"/>
                <a:cs typeface="DIN Alternate"/>
                <a:sym typeface="DIN Alternate"/>
              </a:defRPr>
            </a:lvl1pPr>
          </a:lstStyle>
          <a:p>
            <a:r>
              <a:t>Text</a:t>
            </a:r>
          </a:p>
        </p:txBody>
      </p:sp>
      <p:sp>
        <p:nvSpPr>
          <p:cNvPr id="72" name="Shape 72"/>
          <p:cNvSpPr>
            <a:spLocks noGrp="1"/>
          </p:cNvSpPr>
          <p:nvPr>
            <p:ph type="title"/>
          </p:nvPr>
        </p:nvSpPr>
        <p:spPr>
          <a:prstGeom prst="rect">
            <a:avLst/>
          </a:prstGeom>
        </p:spPr>
        <p:txBody>
          <a:bodyPr/>
          <a:lstStyle>
            <a:lvl1pPr>
              <a:defRPr>
                <a:solidFill>
                  <a:srgbClr val="D4AF37"/>
                </a:solidFill>
              </a:defRPr>
            </a:lvl1pPr>
          </a:lstStyle>
          <a:p>
            <a:r>
              <a:rPr dirty="0"/>
              <a:t>Title Text</a:t>
            </a:r>
          </a:p>
        </p:txBody>
      </p:sp>
      <p:sp>
        <p:nvSpPr>
          <p:cNvPr id="73" name="Shape 73"/>
          <p:cNvSpPr>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74" name="Shape 74"/>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711718" y="11467069"/>
            <a:ext cx="1672281" cy="2248930"/>
          </a:xfrm>
          <a:prstGeom prst="rect">
            <a:avLst/>
          </a:prstGeom>
        </p:spPr>
      </p:pic>
      <p:grpSp>
        <p:nvGrpSpPr>
          <p:cNvPr id="7" name="Group 6"/>
          <p:cNvGrpSpPr/>
          <p:nvPr userDrawn="1"/>
        </p:nvGrpSpPr>
        <p:grpSpPr>
          <a:xfrm>
            <a:off x="300923" y="12619243"/>
            <a:ext cx="1695598" cy="875239"/>
            <a:chOff x="1132195" y="9524920"/>
            <a:chExt cx="2717750" cy="1032063"/>
          </a:xfrm>
        </p:grpSpPr>
        <p:sp>
          <p:nvSpPr>
            <p:cNvPr id="8" name="TextBox 7"/>
            <p:cNvSpPr txBox="1"/>
            <p:nvPr/>
          </p:nvSpPr>
          <p:spPr>
            <a:xfrm flipH="1">
              <a:off x="1221020" y="9524920"/>
              <a:ext cx="2628925" cy="1032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8000" b="1">
                  <a:solidFill>
                    <a:srgbClr val="D4AF37"/>
                  </a:solidFill>
                </a:defRPr>
              </a:lvl1pPr>
            </a:lstStyle>
            <a:p>
              <a:r>
                <a:rPr lang="en-US" sz="2000" dirty="0">
                  <a:solidFill>
                    <a:srgbClr val="F8FFFF"/>
                  </a:solidFill>
                </a:rPr>
                <a:t>Group 10</a:t>
              </a:r>
            </a:p>
          </p:txBody>
        </p:sp>
        <p:sp>
          <p:nvSpPr>
            <p:cNvPr id="9" name="Rectangle 8"/>
            <p:cNvSpPr/>
            <p:nvPr/>
          </p:nvSpPr>
          <p:spPr>
            <a:xfrm>
              <a:off x="1132195" y="10482394"/>
              <a:ext cx="2182445" cy="53911"/>
            </a:xfrm>
            <a:prstGeom prst="rect">
              <a:avLst/>
            </a:prstGeom>
            <a:solidFill>
              <a:srgbClr val="D4AF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gr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1" name="Shape 81"/>
          <p:cNvSpPr>
            <a:spLocks noGrp="1"/>
          </p:cNvSpPr>
          <p:nvPr>
            <p:ph type="body" sz="quarter" idx="13"/>
          </p:nvPr>
        </p:nvSpPr>
        <p:spPr>
          <a:xfrm>
            <a:off x="3619500" y="638175"/>
            <a:ext cx="15716250" cy="647701"/>
          </a:xfrm>
          <a:prstGeom prst="rect">
            <a:avLst/>
          </a:prstGeom>
        </p:spPr>
        <p:txBody>
          <a:bodyPr anchor="b">
            <a:spAutoFit/>
          </a:bodyPr>
          <a:lstStyle>
            <a:lvl1pPr marL="0" indent="0" defTabSz="642937">
              <a:lnSpc>
                <a:spcPct val="80000"/>
              </a:lnSpc>
              <a:spcBef>
                <a:spcPts val="0"/>
              </a:spcBef>
              <a:buClrTx/>
              <a:buSzTx/>
              <a:buFontTx/>
              <a:buNone/>
              <a:defRPr sz="3200" cap="all" spc="160">
                <a:latin typeface="DIN Alternate"/>
                <a:ea typeface="DIN Alternate"/>
                <a:cs typeface="DIN Alternate"/>
                <a:sym typeface="DIN Alternate"/>
              </a:defRPr>
            </a:lvl1pPr>
          </a:lstStyle>
          <a:p>
            <a:r>
              <a:t>Text</a:t>
            </a:r>
          </a:p>
        </p:txBody>
      </p:sp>
      <p:sp>
        <p:nvSpPr>
          <p:cNvPr id="82" name="Shape 82"/>
          <p:cNvSpPr>
            <a:spLocks noGrp="1"/>
          </p:cNvSpPr>
          <p:nvPr>
            <p:ph type="title"/>
          </p:nvPr>
        </p:nvSpPr>
        <p:spPr>
          <a:prstGeom prst="rect">
            <a:avLst/>
          </a:prstGeom>
        </p:spPr>
        <p:txBody>
          <a:bodyPr/>
          <a:lstStyle>
            <a:lvl1pPr>
              <a:defRPr>
                <a:solidFill>
                  <a:srgbClr val="0E253D"/>
                </a:solidFill>
              </a:defRPr>
            </a:lvl1pPr>
          </a:lstStyle>
          <a:p>
            <a:r>
              <a:rPr dirty="0"/>
              <a:t>Title Text</a:t>
            </a:r>
          </a:p>
        </p:txBody>
      </p:sp>
      <p:sp>
        <p:nvSpPr>
          <p:cNvPr id="83" name="Shape 83"/>
          <p:cNvSpPr>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84" name="Shape 84"/>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711718" y="11467069"/>
            <a:ext cx="1672281" cy="2248930"/>
          </a:xfrm>
          <a:prstGeom prst="rect">
            <a:avLst/>
          </a:prstGeom>
        </p:spPr>
      </p:pic>
      <p:grpSp>
        <p:nvGrpSpPr>
          <p:cNvPr id="7" name="Group 6"/>
          <p:cNvGrpSpPr/>
          <p:nvPr userDrawn="1"/>
        </p:nvGrpSpPr>
        <p:grpSpPr>
          <a:xfrm>
            <a:off x="300923" y="12619243"/>
            <a:ext cx="1695598" cy="875239"/>
            <a:chOff x="1132195" y="9524920"/>
            <a:chExt cx="2717750" cy="1032063"/>
          </a:xfrm>
        </p:grpSpPr>
        <p:sp>
          <p:nvSpPr>
            <p:cNvPr id="8" name="TextBox 7"/>
            <p:cNvSpPr txBox="1"/>
            <p:nvPr/>
          </p:nvSpPr>
          <p:spPr>
            <a:xfrm flipH="1">
              <a:off x="1221020" y="9524920"/>
              <a:ext cx="2628925" cy="1032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8000" b="1">
                  <a:solidFill>
                    <a:srgbClr val="D4AF37"/>
                  </a:solidFill>
                </a:defRPr>
              </a:lvl1pPr>
            </a:lstStyle>
            <a:p>
              <a:r>
                <a:rPr lang="en-US" sz="2000" dirty="0">
                  <a:solidFill>
                    <a:srgbClr val="0E253D"/>
                  </a:solidFill>
                </a:rPr>
                <a:t>Group 10</a:t>
              </a:r>
            </a:p>
          </p:txBody>
        </p:sp>
        <p:sp>
          <p:nvSpPr>
            <p:cNvPr id="9" name="Rectangle 8"/>
            <p:cNvSpPr/>
            <p:nvPr/>
          </p:nvSpPr>
          <p:spPr>
            <a:xfrm>
              <a:off x="1132195" y="10482394"/>
              <a:ext cx="2182445" cy="53911"/>
            </a:xfrm>
            <a:prstGeom prst="rect">
              <a:avLst/>
            </a:prstGeom>
            <a:solidFill>
              <a:srgbClr val="D4AF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gr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222222"/>
        </a:solidFill>
        <a:effectLst/>
      </p:bgPr>
    </p:bg>
    <p:spTree>
      <p:nvGrpSpPr>
        <p:cNvPr id="1" name=""/>
        <p:cNvGrpSpPr/>
        <p:nvPr/>
      </p:nvGrpSpPr>
      <p:grpSpPr>
        <a:xfrm>
          <a:off x="0" y="0"/>
          <a:ext cx="0" cy="0"/>
          <a:chOff x="0" y="0"/>
          <a:chExt cx="0" cy="0"/>
        </a:xfrm>
      </p:grpSpPr>
      <p:sp>
        <p:nvSpPr>
          <p:cNvPr id="91" name="Shape 91"/>
          <p:cNvSpPr>
            <a:spLocks noGrp="1"/>
          </p:cNvSpPr>
          <p:nvPr>
            <p:ph type="body" sz="quarter" idx="13"/>
          </p:nvPr>
        </p:nvSpPr>
        <p:spPr>
          <a:xfrm>
            <a:off x="3619500" y="638175"/>
            <a:ext cx="15716250" cy="647701"/>
          </a:xfrm>
          <a:prstGeom prst="rect">
            <a:avLst/>
          </a:prstGeom>
        </p:spPr>
        <p:txBody>
          <a:bodyPr anchor="b">
            <a:spAutoFit/>
          </a:bodyPr>
          <a:lstStyle>
            <a:lvl1pPr marL="0" indent="0" defTabSz="642937">
              <a:lnSpc>
                <a:spcPct val="80000"/>
              </a:lnSpc>
              <a:spcBef>
                <a:spcPts val="0"/>
              </a:spcBef>
              <a:buClrTx/>
              <a:buSzTx/>
              <a:buFontTx/>
              <a:buNone/>
              <a:defRPr sz="3200" cap="all" spc="160">
                <a:latin typeface="DIN Alternate"/>
                <a:ea typeface="DIN Alternate"/>
                <a:cs typeface="DIN Alternate"/>
                <a:sym typeface="DIN Alternate"/>
              </a:defRPr>
            </a:lvl1pPr>
          </a:lstStyle>
          <a:p>
            <a:r>
              <a:t>Text</a:t>
            </a:r>
          </a:p>
        </p:txBody>
      </p:sp>
      <p:sp>
        <p:nvSpPr>
          <p:cNvPr id="92" name="Shape 92"/>
          <p:cNvSpPr>
            <a:spLocks noGrp="1"/>
          </p:cNvSpPr>
          <p:nvPr>
            <p:ph type="pic" sz="half" idx="14"/>
          </p:nvPr>
        </p:nvSpPr>
        <p:spPr>
          <a:xfrm>
            <a:off x="13049250" y="2160984"/>
            <a:ext cx="7715250" cy="10965657"/>
          </a:xfrm>
          <a:prstGeom prst="rect">
            <a:avLst/>
          </a:prstGeom>
        </p:spPr>
        <p:txBody>
          <a:bodyPr lIns="91439" tIns="45719" rIns="91439" bIns="45719">
            <a:noAutofit/>
          </a:bodyPr>
          <a:lstStyle/>
          <a:p>
            <a:endParaRPr/>
          </a:p>
        </p:txBody>
      </p:sp>
      <p:sp>
        <p:nvSpPr>
          <p:cNvPr id="93" name="Shape 93"/>
          <p:cNvSpPr>
            <a:spLocks noGrp="1"/>
          </p:cNvSpPr>
          <p:nvPr>
            <p:ph type="title"/>
          </p:nvPr>
        </p:nvSpPr>
        <p:spPr>
          <a:xfrm>
            <a:off x="3619500" y="2160984"/>
            <a:ext cx="8858250" cy="1017985"/>
          </a:xfrm>
          <a:prstGeom prst="rect">
            <a:avLst/>
          </a:prstGeom>
        </p:spPr>
        <p:txBody>
          <a:bodyPr/>
          <a:lstStyle/>
          <a:p>
            <a:r>
              <a:t>Title Text</a:t>
            </a:r>
          </a:p>
        </p:txBody>
      </p:sp>
      <p:sp>
        <p:nvSpPr>
          <p:cNvPr id="94" name="Shape 94"/>
          <p:cNvSpPr>
            <a:spLocks noGrp="1"/>
          </p:cNvSpPr>
          <p:nvPr>
            <p:ph type="body" sz="half" idx="1"/>
          </p:nvPr>
        </p:nvSpPr>
        <p:spPr>
          <a:xfrm>
            <a:off x="3619500" y="3857625"/>
            <a:ext cx="8858250" cy="8590360"/>
          </a:xfrm>
          <a:prstGeom prst="rect">
            <a:avLst/>
          </a:prstGeom>
        </p:spPr>
        <p:txBody>
          <a:bodyPr/>
          <a:lstStyle>
            <a:lvl1pPr marL="603250" indent="-603250">
              <a:buClr>
                <a:schemeClr val="accent1"/>
              </a:buClr>
              <a:buChar char="▸"/>
              <a:defRPr sz="3800"/>
            </a:lvl1pPr>
            <a:lvl2pPr marL="1047750" indent="-603250">
              <a:buClr>
                <a:schemeClr val="accent1"/>
              </a:buClr>
              <a:buChar char="▸"/>
              <a:defRPr sz="3800"/>
            </a:lvl2pPr>
            <a:lvl3pPr marL="1492250" indent="-603250">
              <a:buClr>
                <a:schemeClr val="accent1"/>
              </a:buClr>
              <a:buChar char="▸"/>
              <a:defRPr sz="3800"/>
            </a:lvl3pPr>
            <a:lvl4pPr marL="1936750" indent="-603250">
              <a:buClr>
                <a:schemeClr val="accent1"/>
              </a:buClr>
              <a:buChar char="▸"/>
              <a:defRPr sz="3800"/>
            </a:lvl4pPr>
            <a:lvl5pPr marL="2381250" indent="-603250">
              <a:buClr>
                <a:schemeClr val="accent1"/>
              </a:buClr>
              <a:buChar char="▸"/>
              <a:defRPr sz="3800"/>
            </a:lvl5pPr>
          </a:lstStyle>
          <a:p>
            <a:r>
              <a:t>Body Level One</a:t>
            </a:r>
          </a:p>
          <a:p>
            <a:pPr lvl="1"/>
            <a:r>
              <a:t>Body Level Two</a:t>
            </a:r>
          </a:p>
          <a:p>
            <a:pPr lvl="2"/>
            <a:r>
              <a:t>Body Level Three</a:t>
            </a:r>
          </a:p>
          <a:p>
            <a:pPr lvl="3"/>
            <a:r>
              <a:t>Body Level Four</a:t>
            </a:r>
          </a:p>
          <a:p>
            <a:pPr lvl="4"/>
            <a:r>
              <a:t>Body Level Five</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bg>
      <p:bgPr>
        <a:solidFill>
          <a:srgbClr val="222222"/>
        </a:solidFill>
        <a:effectLst/>
      </p:bgPr>
    </p:bg>
    <p:spTree>
      <p:nvGrpSpPr>
        <p:cNvPr id="1" name=""/>
        <p:cNvGrpSpPr/>
        <p:nvPr/>
      </p:nvGrpSpPr>
      <p:grpSpPr>
        <a:xfrm>
          <a:off x="0" y="0"/>
          <a:ext cx="0" cy="0"/>
          <a:chOff x="0" y="0"/>
          <a:chExt cx="0" cy="0"/>
        </a:xfrm>
      </p:grpSpPr>
      <p:sp>
        <p:nvSpPr>
          <p:cNvPr id="102" name="Shape 102"/>
          <p:cNvSpPr>
            <a:spLocks noGrp="1"/>
          </p:cNvSpPr>
          <p:nvPr>
            <p:ph type="body" sz="quarter" idx="13"/>
          </p:nvPr>
        </p:nvSpPr>
        <p:spPr>
          <a:xfrm>
            <a:off x="3619500" y="638175"/>
            <a:ext cx="15716250" cy="647701"/>
          </a:xfrm>
          <a:prstGeom prst="rect">
            <a:avLst/>
          </a:prstGeom>
        </p:spPr>
        <p:txBody>
          <a:bodyPr anchor="b">
            <a:spAutoFit/>
          </a:bodyPr>
          <a:lstStyle>
            <a:lvl1pPr marL="0" indent="0" defTabSz="642937">
              <a:lnSpc>
                <a:spcPct val="80000"/>
              </a:lnSpc>
              <a:spcBef>
                <a:spcPts val="0"/>
              </a:spcBef>
              <a:buClrTx/>
              <a:buSzTx/>
              <a:buFontTx/>
              <a:buNone/>
              <a:defRPr sz="3200" cap="all" spc="160">
                <a:latin typeface="DIN Alternate"/>
                <a:ea typeface="DIN Alternate"/>
                <a:cs typeface="DIN Alternate"/>
                <a:sym typeface="DIN Alternate"/>
              </a:defRPr>
            </a:lvl1pPr>
          </a:lstStyle>
          <a:p>
            <a:r>
              <a:t>Text</a:t>
            </a:r>
          </a:p>
        </p:txBody>
      </p:sp>
      <p:sp>
        <p:nvSpPr>
          <p:cNvPr id="103" name="Shape 103"/>
          <p:cNvSpPr>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222222"/>
        </a:solidFill>
        <a:effectLst/>
      </p:bgPr>
    </p:bg>
    <p:spTree>
      <p:nvGrpSpPr>
        <p:cNvPr id="1" name=""/>
        <p:cNvGrpSpPr/>
        <p:nvPr/>
      </p:nvGrpSpPr>
      <p:grpSpPr>
        <a:xfrm>
          <a:off x="0" y="0"/>
          <a:ext cx="0" cy="0"/>
          <a:chOff x="0" y="0"/>
          <a:chExt cx="0" cy="0"/>
        </a:xfrm>
      </p:grpSpPr>
      <p:sp>
        <p:nvSpPr>
          <p:cNvPr id="111" name="Shape 111"/>
          <p:cNvSpPr>
            <a:spLocks noGrp="1"/>
          </p:cNvSpPr>
          <p:nvPr>
            <p:ph type="pic" sz="quarter" idx="13"/>
          </p:nvPr>
        </p:nvSpPr>
        <p:spPr>
          <a:xfrm>
            <a:off x="12193061" y="0"/>
            <a:ext cx="9144001" cy="6840141"/>
          </a:xfrm>
          <a:prstGeom prst="rect">
            <a:avLst/>
          </a:prstGeom>
        </p:spPr>
        <p:txBody>
          <a:bodyPr lIns="91439" tIns="45719" rIns="91439" bIns="45719">
            <a:noAutofit/>
          </a:bodyPr>
          <a:lstStyle/>
          <a:p>
            <a:endParaRPr/>
          </a:p>
        </p:txBody>
      </p:sp>
      <p:sp>
        <p:nvSpPr>
          <p:cNvPr id="112" name="Shape 112"/>
          <p:cNvSpPr>
            <a:spLocks noGrp="1"/>
          </p:cNvSpPr>
          <p:nvPr>
            <p:ph type="pic" sz="quarter" idx="14"/>
          </p:nvPr>
        </p:nvSpPr>
        <p:spPr>
          <a:xfrm>
            <a:off x="12192000" y="6893718"/>
            <a:ext cx="9144000" cy="6840142"/>
          </a:xfrm>
          <a:prstGeom prst="rect">
            <a:avLst/>
          </a:prstGeom>
        </p:spPr>
        <p:txBody>
          <a:bodyPr lIns="91439" tIns="45719" rIns="91439" bIns="45719">
            <a:noAutofit/>
          </a:bodyPr>
          <a:lstStyle/>
          <a:p>
            <a:endParaRPr/>
          </a:p>
        </p:txBody>
      </p:sp>
      <p:sp>
        <p:nvSpPr>
          <p:cNvPr id="113" name="Shape 113"/>
          <p:cNvSpPr>
            <a:spLocks noGrp="1"/>
          </p:cNvSpPr>
          <p:nvPr>
            <p:ph type="pic" sz="half" idx="15"/>
          </p:nvPr>
        </p:nvSpPr>
        <p:spPr>
          <a:xfrm>
            <a:off x="3048000" y="0"/>
            <a:ext cx="9096376" cy="13716000"/>
          </a:xfrm>
          <a:prstGeom prst="rect">
            <a:avLst/>
          </a:prstGeom>
        </p:spPr>
        <p:txBody>
          <a:bodyPr lIns="91439" tIns="45719" rIns="91439" bIns="45719">
            <a:noAutofit/>
          </a:bodyPr>
          <a:lstStyle/>
          <a:p>
            <a:endParaRPr/>
          </a:p>
        </p:txBody>
      </p:sp>
      <p:sp>
        <p:nvSpPr>
          <p:cNvPr id="114" name="Shape 11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flipV="1">
            <a:off x="3619500" y="1396632"/>
            <a:ext cx="17145000" cy="369"/>
          </a:xfrm>
          <a:prstGeom prst="line">
            <a:avLst/>
          </a:prstGeom>
          <a:ln w="25400">
            <a:solidFill>
              <a:srgbClr val="A6AAA9"/>
            </a:solidFill>
            <a:miter lim="400000"/>
          </a:ln>
        </p:spPr>
        <p:txBody>
          <a:bodyPr lIns="71437" tIns="71437" rIns="71437" bIns="71437" anchor="ctr"/>
          <a:lstStyle/>
          <a:p>
            <a:pPr defTabSz="642937">
              <a:spcBef>
                <a:spcPts val="0"/>
              </a:spcBef>
              <a:defRPr sz="1600">
                <a:solidFill>
                  <a:srgbClr val="000000"/>
                </a:solidFill>
                <a:latin typeface="Helvetica"/>
                <a:ea typeface="Helvetica"/>
                <a:cs typeface="Helvetica"/>
                <a:sym typeface="Helvetica"/>
              </a:defRPr>
            </a:pPr>
            <a:endParaRPr/>
          </a:p>
        </p:txBody>
      </p:sp>
      <p:sp>
        <p:nvSpPr>
          <p:cNvPr id="3" name="Shape 3"/>
          <p:cNvSpPr>
            <a:spLocks noGrp="1"/>
          </p:cNvSpPr>
          <p:nvPr>
            <p:ph type="title"/>
          </p:nvPr>
        </p:nvSpPr>
        <p:spPr>
          <a:xfrm>
            <a:off x="3619500" y="2160984"/>
            <a:ext cx="17145000" cy="1017985"/>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rmAutofit/>
          </a:bodyPr>
          <a:lstStyle/>
          <a:p>
            <a:r>
              <a:t>Title Text</a:t>
            </a:r>
          </a:p>
        </p:txBody>
      </p:sp>
      <p:sp>
        <p:nvSpPr>
          <p:cNvPr id="4" name="Shape 4"/>
          <p:cNvSpPr>
            <a:spLocks noGrp="1"/>
          </p:cNvSpPr>
          <p:nvPr>
            <p:ph type="body" idx="1"/>
          </p:nvPr>
        </p:nvSpPr>
        <p:spPr>
          <a:xfrm>
            <a:off x="3619500" y="3857625"/>
            <a:ext cx="17145000" cy="8590360"/>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rmAutofit/>
          </a:bodyPr>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20211932" y="607218"/>
            <a:ext cx="545704" cy="612776"/>
          </a:xfrm>
          <a:prstGeom prst="rect">
            <a:avLst/>
          </a:prstGeom>
          <a:ln w="12700">
            <a:miter lim="400000"/>
          </a:ln>
        </p:spPr>
        <p:txBody>
          <a:bodyPr wrap="none" lIns="71437" tIns="71437" rIns="71437" bIns="71437">
            <a:spAutoFit/>
          </a:bodyPr>
          <a:lstStyle>
            <a:lvl1pPr algn="r">
              <a:lnSpc>
                <a:spcPct val="80000"/>
              </a:lnSpc>
              <a:spcBef>
                <a:spcPts val="0"/>
              </a:spcBef>
              <a:defRPr sz="3200">
                <a:latin typeface="DIN Alternate"/>
                <a:ea typeface="DIN Alternate"/>
                <a:cs typeface="DIN Alternate"/>
                <a:sym typeface="DIN Alternat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1" r:id="rId10"/>
    <p:sldLayoutId id="2147483662" r:id="rId11"/>
    <p:sldLayoutId id="2147483663" r:id="rId12"/>
    <p:sldLayoutId id="2147483664" r:id="rId13"/>
  </p:sldLayoutIdLst>
  <p:transition spd="med"/>
  <p:txStyles>
    <p:titleStyle>
      <a:lvl1pPr marL="0" marR="0" indent="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1pPr>
      <a:lvl2pPr marL="0" marR="0" indent="228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2pPr>
      <a:lvl3pPr marL="0" marR="0" indent="457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3pPr>
      <a:lvl4pPr marL="0" marR="0" indent="685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4pPr>
      <a:lvl5pPr marL="0" marR="0" indent="9144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5pPr>
      <a:lvl6pPr marL="0" marR="0" indent="11430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6pPr>
      <a:lvl7pPr marL="0" marR="0" indent="1371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7pPr>
      <a:lvl8pPr marL="0" marR="0" indent="1600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8pPr>
      <a:lvl9pPr marL="0" marR="0" indent="1828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9pPr>
    </p:titleStyle>
    <p:bodyStyle>
      <a:lvl1pPr marL="601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1pPr>
      <a:lvl2pPr marL="1045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p:bodyStyle>
    <p:otherStyle>
      <a:lvl1pPr marL="0" marR="0" indent="0" algn="r" defTabSz="821531" latinLnBrk="0">
        <a:lnSpc>
          <a:spcPct val="8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DIN Alternate"/>
        </a:defRPr>
      </a:lvl1pPr>
      <a:lvl2pPr marL="0" marR="0" indent="228600" algn="r" defTabSz="821531" latinLnBrk="0">
        <a:lnSpc>
          <a:spcPct val="8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DIN Alternate"/>
        </a:defRPr>
      </a:lvl2pPr>
      <a:lvl3pPr marL="0" marR="0" indent="457200" algn="r" defTabSz="821531" latinLnBrk="0">
        <a:lnSpc>
          <a:spcPct val="8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DIN Alternate"/>
        </a:defRPr>
      </a:lvl3pPr>
      <a:lvl4pPr marL="0" marR="0" indent="685800" algn="r" defTabSz="821531" latinLnBrk="0">
        <a:lnSpc>
          <a:spcPct val="8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DIN Alternate"/>
        </a:defRPr>
      </a:lvl4pPr>
      <a:lvl5pPr marL="0" marR="0" indent="914400" algn="r" defTabSz="821531" latinLnBrk="0">
        <a:lnSpc>
          <a:spcPct val="8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DIN Alternate"/>
        </a:defRPr>
      </a:lvl5pPr>
      <a:lvl6pPr marL="0" marR="0" indent="1143000" algn="r" defTabSz="821531" latinLnBrk="0">
        <a:lnSpc>
          <a:spcPct val="8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DIN Alternate"/>
        </a:defRPr>
      </a:lvl6pPr>
      <a:lvl7pPr marL="0" marR="0" indent="1371600" algn="r" defTabSz="821531" latinLnBrk="0">
        <a:lnSpc>
          <a:spcPct val="8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DIN Alternate"/>
        </a:defRPr>
      </a:lvl7pPr>
      <a:lvl8pPr marL="0" marR="0" indent="1600200" algn="r" defTabSz="821531" latinLnBrk="0">
        <a:lnSpc>
          <a:spcPct val="8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DIN Alternate"/>
        </a:defRPr>
      </a:lvl8pPr>
      <a:lvl9pPr marL="0" marR="0" indent="1828800" algn="r" defTabSz="821531" latinLnBrk="0">
        <a:lnSpc>
          <a:spcPct val="8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chart" Target="../charts/chart3.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gif"/><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gi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gi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7.gif"/><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0.tiff"/><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png"/><Relationship Id="rId3" Type="http://schemas.openxmlformats.org/officeDocument/2006/relationships/image" Target="../media/image18.jpeg"/><Relationship Id="rId7" Type="http://schemas.openxmlformats.org/officeDocument/2006/relationships/image" Target="../media/image22.tiff"/><Relationship Id="rId12" Type="http://schemas.openxmlformats.org/officeDocument/2006/relationships/image" Target="../media/image27.tif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chart" Target="../charts/chart1.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24384000" cy="13711715"/>
          </a:xfrm>
          <a:prstGeom prst="rect">
            <a:avLst/>
          </a:prstGeom>
        </p:spPr>
      </p:pic>
      <p:sp>
        <p:nvSpPr>
          <p:cNvPr id="2" name="TextBox 1"/>
          <p:cNvSpPr txBox="1"/>
          <p:nvPr/>
        </p:nvSpPr>
        <p:spPr>
          <a:xfrm>
            <a:off x="1164657" y="627409"/>
            <a:ext cx="7963718" cy="46839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50000"/>
              </a:lnSpc>
              <a:spcBef>
                <a:spcPts val="3300"/>
              </a:spcBef>
              <a:spcAft>
                <a:spcPts val="0"/>
              </a:spcAft>
              <a:buClrTx/>
              <a:buSzTx/>
              <a:buFontTx/>
              <a:buNone/>
              <a:tabLst/>
            </a:pPr>
            <a:r>
              <a:rPr kumimoji="0" lang="en-US" sz="8000" b="1" i="0" u="none" strike="noStrike" cap="none" spc="0" normalizeH="0" baseline="0" dirty="0">
                <a:ln>
                  <a:noFill/>
                </a:ln>
                <a:solidFill>
                  <a:srgbClr val="D4AF37"/>
                </a:solidFill>
                <a:effectLst/>
                <a:uFillTx/>
                <a:sym typeface="Avenir Next Medium"/>
              </a:rPr>
              <a:t>DS 501</a:t>
            </a:r>
            <a:endParaRPr lang="en-US" sz="8000" b="1" dirty="0">
              <a:solidFill>
                <a:srgbClr val="D4AF37"/>
              </a:solidFill>
            </a:endParaRPr>
          </a:p>
          <a:p>
            <a:pPr marL="0" marR="0" indent="0" algn="l" defTabSz="821531" rtl="0" fontAlgn="auto" latinLnBrk="0" hangingPunct="0">
              <a:lnSpc>
                <a:spcPct val="150000"/>
              </a:lnSpc>
              <a:spcBef>
                <a:spcPts val="3300"/>
              </a:spcBef>
              <a:spcAft>
                <a:spcPts val="0"/>
              </a:spcAft>
              <a:buClrTx/>
              <a:buSzTx/>
              <a:buFontTx/>
              <a:buNone/>
              <a:tabLst/>
            </a:pPr>
            <a:r>
              <a:rPr kumimoji="0" lang="en-US" sz="8000" b="1" i="0" u="none" strike="noStrike" cap="none" spc="0" normalizeH="0" baseline="0" dirty="0">
                <a:ln>
                  <a:noFill/>
                </a:ln>
                <a:solidFill>
                  <a:srgbClr val="D4AF37"/>
                </a:solidFill>
                <a:effectLst/>
                <a:uFillTx/>
                <a:sym typeface="Avenir Next Medium"/>
              </a:rPr>
              <a:t>Case Study No.2</a:t>
            </a:r>
          </a:p>
        </p:txBody>
      </p:sp>
      <p:sp>
        <p:nvSpPr>
          <p:cNvPr id="5" name="TextBox 4"/>
          <p:cNvSpPr txBox="1"/>
          <p:nvPr/>
        </p:nvSpPr>
        <p:spPr>
          <a:xfrm flipH="1">
            <a:off x="1164657" y="6934884"/>
            <a:ext cx="3741408" cy="51533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8000" b="1">
                <a:solidFill>
                  <a:srgbClr val="D4AF37"/>
                </a:solidFill>
              </a:defRPr>
            </a:lvl1pPr>
          </a:lstStyle>
          <a:p>
            <a:r>
              <a:rPr lang="en-US" sz="4400" dirty="0">
                <a:solidFill>
                  <a:srgbClr val="F8FFFF"/>
                </a:solidFill>
              </a:rPr>
              <a:t>Group 10</a:t>
            </a:r>
          </a:p>
          <a:p>
            <a:r>
              <a:rPr lang="en-US" sz="3600" b="0" dirty="0">
                <a:solidFill>
                  <a:srgbClr val="F8FFFF"/>
                </a:solidFill>
              </a:rPr>
              <a:t>Jiexuan Sun, </a:t>
            </a:r>
          </a:p>
          <a:p>
            <a:r>
              <a:rPr lang="en-US" sz="3600" b="0" dirty="0">
                <a:solidFill>
                  <a:srgbClr val="F8FFFF"/>
                </a:solidFill>
              </a:rPr>
              <a:t>Chao Xu, </a:t>
            </a:r>
          </a:p>
          <a:p>
            <a:r>
              <a:rPr lang="en-US" sz="3600" b="0" dirty="0">
                <a:solidFill>
                  <a:srgbClr val="F8FFFF"/>
                </a:solidFill>
              </a:rPr>
              <a:t>Zhaoning Su, </a:t>
            </a:r>
          </a:p>
          <a:p>
            <a:r>
              <a:rPr lang="en-US" sz="3600" b="0" dirty="0">
                <a:solidFill>
                  <a:srgbClr val="F8FFFF"/>
                </a:solidFill>
              </a:rPr>
              <a:t>Congyang Wang</a:t>
            </a:r>
          </a:p>
        </p:txBody>
      </p:sp>
      <p:sp>
        <p:nvSpPr>
          <p:cNvPr id="6" name="Rectangle 5"/>
          <p:cNvSpPr/>
          <p:nvPr/>
        </p:nvSpPr>
        <p:spPr>
          <a:xfrm>
            <a:off x="1164656" y="8157410"/>
            <a:ext cx="2661385" cy="137160"/>
          </a:xfrm>
          <a:prstGeom prst="rect">
            <a:avLst/>
          </a:prstGeom>
          <a:solidFill>
            <a:srgbClr val="D4AF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73"/>
          <p:cNvSpPr txBox="1">
            <a:spLocks/>
          </p:cNvSpPr>
          <p:nvPr/>
        </p:nvSpPr>
        <p:spPr>
          <a:xfrm>
            <a:off x="3619499" y="2827370"/>
            <a:ext cx="6281245" cy="7367401"/>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rmAutofit/>
          </a:bodyPr>
          <a:lstStyle>
            <a:lvl1pPr marL="601382" indent="-601382">
              <a:spcBef>
                <a:spcPts val="3900"/>
              </a:spcBef>
              <a:buClr>
                <a:schemeClr val="accent1"/>
              </a:buClr>
              <a:buSzPct val="104999"/>
              <a:buFont typeface="Avenir Next"/>
              <a:buChar char="▸"/>
              <a:defRPr sz="4600" b="1">
                <a:solidFill>
                  <a:srgbClr val="F8FFFF"/>
                </a:solidFill>
                <a:latin typeface="Avenir Next" charset="0"/>
                <a:ea typeface="Avenir Next" charset="0"/>
                <a:cs typeface="Avenir Next" charset="0"/>
              </a:defRPr>
            </a:lvl1pPr>
            <a:lvl2pPr marL="1045882" indent="-601382">
              <a:spcBef>
                <a:spcPts val="3900"/>
              </a:spcBef>
              <a:buClr>
                <a:schemeClr val="accent1"/>
              </a:buClr>
              <a:buSzPct val="104999"/>
              <a:buFont typeface="Avenir Next"/>
              <a:buChar char="▸"/>
              <a:defRPr sz="4600"/>
            </a:lvl2pPr>
            <a:lvl3pPr marL="1490382" indent="-601382">
              <a:spcBef>
                <a:spcPts val="3900"/>
              </a:spcBef>
              <a:buClr>
                <a:schemeClr val="accent1"/>
              </a:buClr>
              <a:buSzPct val="104999"/>
              <a:buFont typeface="Avenir Next"/>
              <a:buChar char="▸"/>
              <a:defRPr sz="4600"/>
            </a:lvl3pPr>
            <a:lvl4pPr marL="1934882" indent="-601382">
              <a:spcBef>
                <a:spcPts val="3900"/>
              </a:spcBef>
              <a:buClr>
                <a:schemeClr val="accent1"/>
              </a:buClr>
              <a:buSzPct val="104999"/>
              <a:buFont typeface="Avenir Next"/>
              <a:buChar char="▸"/>
              <a:defRPr sz="4600"/>
            </a:lvl4pPr>
            <a:lvl5pPr marL="2379382" indent="-601382">
              <a:spcBef>
                <a:spcPts val="3900"/>
              </a:spcBef>
              <a:buClr>
                <a:schemeClr val="accent1"/>
              </a:buClr>
              <a:buSzPct val="104999"/>
              <a:buFont typeface="Avenir Next"/>
              <a:buChar char="▸"/>
              <a:defRPr sz="4600"/>
            </a:lvl5pPr>
            <a:lvl6pPr marL="2823882" indent="-601382">
              <a:spcBef>
                <a:spcPts val="3900"/>
              </a:spcBef>
              <a:buClr>
                <a:schemeClr val="accent1">
                  <a:satOff val="-4060"/>
                </a:schemeClr>
              </a:buClr>
              <a:buSzPct val="104999"/>
              <a:buFont typeface="Avenir Next"/>
              <a:buChar char="‣"/>
              <a:defRPr sz="4600"/>
            </a:lvl6pPr>
            <a:lvl7pPr marL="3268382" indent="-601382">
              <a:spcBef>
                <a:spcPts val="3900"/>
              </a:spcBef>
              <a:buClr>
                <a:schemeClr val="accent1">
                  <a:satOff val="-4060"/>
                </a:schemeClr>
              </a:buClr>
              <a:buSzPct val="104999"/>
              <a:buFont typeface="Avenir Next"/>
              <a:buChar char="‣"/>
              <a:defRPr sz="4600"/>
            </a:lvl7pPr>
            <a:lvl8pPr marL="3712882" indent="-601382">
              <a:spcBef>
                <a:spcPts val="3900"/>
              </a:spcBef>
              <a:buClr>
                <a:schemeClr val="accent1">
                  <a:satOff val="-4060"/>
                </a:schemeClr>
              </a:buClr>
              <a:buSzPct val="104999"/>
              <a:buFont typeface="Avenir Next"/>
              <a:buChar char="‣"/>
              <a:defRPr sz="4600"/>
            </a:lvl8pPr>
            <a:lvl9pPr marL="4157382" indent="-601382">
              <a:spcBef>
                <a:spcPts val="3900"/>
              </a:spcBef>
              <a:buClr>
                <a:schemeClr val="accent1">
                  <a:satOff val="-4060"/>
                </a:schemeClr>
              </a:buClr>
              <a:buSzPct val="104999"/>
              <a:buFont typeface="Avenir Next"/>
              <a:buChar char="‣"/>
              <a:defRPr sz="4600"/>
            </a:lvl9pPr>
          </a:lstStyle>
          <a:p>
            <a:r>
              <a:rPr lang="en-US" altLang="zh-CN" sz="3600" dirty="0"/>
              <a:t>#2. We conjecture that Female are the easiest to please.             </a:t>
            </a:r>
          </a:p>
          <a:p>
            <a:r>
              <a:rPr lang="en-US" altLang="zh-CN" sz="3600" b="0" i="1" dirty="0">
                <a:solidFill>
                  <a:schemeClr val="accent1">
                    <a:lumMod val="40000"/>
                    <a:lumOff val="60000"/>
                  </a:schemeClr>
                </a:solidFill>
              </a:rPr>
              <a:t>#Compute the ratings mean and standard deviation of grouped by gender</a:t>
            </a:r>
          </a:p>
        </p:txBody>
      </p:sp>
      <p:sp>
        <p:nvSpPr>
          <p:cNvPr id="10" name="Text Placeholder 1"/>
          <p:cNvSpPr txBox="1">
            <a:spLocks/>
          </p:cNvSpPr>
          <p:nvPr/>
        </p:nvSpPr>
        <p:spPr>
          <a:xfrm>
            <a:off x="3619500" y="747653"/>
            <a:ext cx="15716250" cy="538223"/>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spAutoFit/>
          </a:bodyPr>
          <a:lstStyle>
            <a:lvl1pPr marL="0" marR="0" indent="0" algn="l" defTabSz="642937" latinLnBrk="0">
              <a:lnSpc>
                <a:spcPct val="80000"/>
              </a:lnSpc>
              <a:spcBef>
                <a:spcPts val="0"/>
              </a:spcBef>
              <a:spcAft>
                <a:spcPts val="0"/>
              </a:spcAft>
              <a:buClrTx/>
              <a:buSzTx/>
              <a:buFontTx/>
              <a:buNone/>
              <a:tabLst/>
              <a:defRPr sz="3200" b="0" i="0" u="none" strike="noStrike" cap="all" spc="160" baseline="0">
                <a:ln>
                  <a:noFill/>
                </a:ln>
                <a:solidFill>
                  <a:srgbClr val="838787"/>
                </a:solidFill>
                <a:uFillTx/>
                <a:latin typeface="DIN Alternate"/>
                <a:ea typeface="DIN Alternate"/>
                <a:cs typeface="DIN Alternate"/>
                <a:sym typeface="DIN Alternate"/>
              </a:defRPr>
            </a:lvl1pPr>
            <a:lvl2pPr marL="1045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altLang="zh-CN" b="1">
                <a:solidFill>
                  <a:srgbClr val="F8FFFF"/>
                </a:solidFill>
                <a:latin typeface="Avenir Next" charset="0"/>
                <a:ea typeface="Avenir Next" charset="0"/>
                <a:cs typeface="Avenir Next" charset="0"/>
              </a:rPr>
              <a:t>What</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did</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we</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find</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and</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conjecture</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in</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the</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data</a:t>
            </a:r>
            <a:endParaRPr lang="en-US" altLang="zh-CN" dirty="0">
              <a:solidFill>
                <a:srgbClr val="F8FFFF"/>
              </a:solidFill>
              <a:latin typeface="Avenir Next" charset="0"/>
              <a:ea typeface="Avenir Next" charset="0"/>
              <a:cs typeface="Avenir Next" charset="0"/>
            </a:endParaRPr>
          </a:p>
        </p:txBody>
      </p:sp>
      <p:sp>
        <p:nvSpPr>
          <p:cNvPr id="11" name="Title 2"/>
          <p:cNvSpPr txBox="1">
            <a:spLocks/>
          </p:cNvSpPr>
          <p:nvPr/>
        </p:nvSpPr>
        <p:spPr>
          <a:xfrm>
            <a:off x="-349623" y="454508"/>
            <a:ext cx="4022912" cy="1285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Autofit/>
          </a:bodyPr>
          <a:lstStyle>
            <a:lvl1pPr marL="0" marR="0" indent="0" algn="l" defTabSz="821531" rtl="0" latinLnBrk="0">
              <a:lnSpc>
                <a:spcPct val="80000"/>
              </a:lnSpc>
              <a:spcBef>
                <a:spcPts val="3900"/>
              </a:spcBef>
              <a:spcAft>
                <a:spcPts val="0"/>
              </a:spcAft>
              <a:buClrTx/>
              <a:buSzTx/>
              <a:buFontTx/>
              <a:buNone/>
              <a:tabLst/>
              <a:defRPr sz="8400" b="0" i="0" u="none" strike="noStrike" cap="all" spc="0" baseline="0">
                <a:ln>
                  <a:noFill/>
                </a:ln>
                <a:solidFill>
                  <a:srgbClr val="D4AF37"/>
                </a:solidFill>
                <a:uFillTx/>
                <a:latin typeface="+mn-lt"/>
                <a:ea typeface="+mn-ea"/>
                <a:cs typeface="+mn-cs"/>
                <a:sym typeface="DIN Condensed"/>
              </a:defRPr>
            </a:lvl1pPr>
            <a:lvl2pPr marL="0" marR="0" indent="228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2pPr>
            <a:lvl3pPr marL="0" marR="0" indent="457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3pPr>
            <a:lvl4pPr marL="0" marR="0" indent="685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4pPr>
            <a:lvl5pPr marL="0" marR="0" indent="9144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5pPr>
            <a:lvl6pPr marL="0" marR="0" indent="11430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6pPr>
            <a:lvl7pPr marL="0" marR="0" indent="1371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7pPr>
            <a:lvl8pPr marL="0" marR="0" indent="1600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8pPr>
            <a:lvl9pPr marL="0" marR="0" indent="1828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9pPr>
          </a:lstStyle>
          <a:p>
            <a:pPr hangingPunct="1"/>
            <a:r>
              <a:rPr lang="en-US" sz="9000" b="1" dirty="0">
                <a:latin typeface="Avenir Next" charset="0"/>
                <a:ea typeface="Avenir Next" charset="0"/>
                <a:cs typeface="Avenir Next" charset="0"/>
              </a:rPr>
              <a:t>three</a:t>
            </a:r>
            <a:endParaRPr lang="en-US" sz="9000" b="1" dirty="0">
              <a:solidFill>
                <a:schemeClr val="bg1">
                  <a:lumMod val="10000"/>
                  <a:lumOff val="90000"/>
                </a:schemeClr>
              </a:solidFill>
              <a:latin typeface="Avenir Next" charset="0"/>
              <a:ea typeface="Avenir Next" charset="0"/>
              <a:cs typeface="Avenir Next" charset="0"/>
            </a:endParaRPr>
          </a:p>
        </p:txBody>
      </p:sp>
      <p:graphicFrame>
        <p:nvGraphicFramePr>
          <p:cNvPr id="2" name="图表 1"/>
          <p:cNvGraphicFramePr/>
          <p:nvPr>
            <p:extLst>
              <p:ext uri="{D42A27DB-BD31-4B8C-83A1-F6EECF244321}">
                <p14:modId xmlns:p14="http://schemas.microsoft.com/office/powerpoint/2010/main" val="28102980"/>
              </p:ext>
            </p:extLst>
          </p:nvPr>
        </p:nvGraphicFramePr>
        <p:xfrm>
          <a:off x="10121461" y="2813841"/>
          <a:ext cx="10795439" cy="8387560"/>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p:cNvPicPr>
            <a:picLocks noChangeAspect="1"/>
          </p:cNvPicPr>
          <p:nvPr/>
        </p:nvPicPr>
        <p:blipFill>
          <a:blip r:embed="rId3"/>
          <a:stretch>
            <a:fillRect/>
          </a:stretch>
        </p:blipFill>
        <p:spPr>
          <a:xfrm>
            <a:off x="4306355" y="8532341"/>
            <a:ext cx="5594389" cy="1723390"/>
          </a:xfrm>
          <a:prstGeom prst="rect">
            <a:avLst/>
          </a:prstGeom>
        </p:spPr>
      </p:pic>
    </p:spTree>
    <p:extLst>
      <p:ext uri="{BB962C8B-B14F-4D97-AF65-F5344CB8AC3E}">
        <p14:creationId xmlns:p14="http://schemas.microsoft.com/office/powerpoint/2010/main" val="20385167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p:cNvSpPr txBox="1">
            <a:spLocks/>
          </p:cNvSpPr>
          <p:nvPr/>
        </p:nvSpPr>
        <p:spPr>
          <a:xfrm>
            <a:off x="3619500" y="747653"/>
            <a:ext cx="15716250" cy="538223"/>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spAutoFit/>
          </a:bodyPr>
          <a:lstStyle>
            <a:lvl1pPr marL="0" marR="0" indent="0" algn="l" defTabSz="642937" latinLnBrk="0">
              <a:lnSpc>
                <a:spcPct val="80000"/>
              </a:lnSpc>
              <a:spcBef>
                <a:spcPts val="0"/>
              </a:spcBef>
              <a:spcAft>
                <a:spcPts val="0"/>
              </a:spcAft>
              <a:buClrTx/>
              <a:buSzTx/>
              <a:buFontTx/>
              <a:buNone/>
              <a:tabLst/>
              <a:defRPr sz="3200" b="0" i="0" u="none" strike="noStrike" cap="all" spc="160" baseline="0">
                <a:ln>
                  <a:noFill/>
                </a:ln>
                <a:solidFill>
                  <a:srgbClr val="838787"/>
                </a:solidFill>
                <a:uFillTx/>
                <a:latin typeface="DIN Alternate"/>
                <a:ea typeface="DIN Alternate"/>
                <a:cs typeface="DIN Alternate"/>
                <a:sym typeface="DIN Alternate"/>
              </a:defRPr>
            </a:lvl1pPr>
            <a:lvl2pPr marL="1045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altLang="zh-CN" b="1">
                <a:solidFill>
                  <a:srgbClr val="F8FFFF"/>
                </a:solidFill>
                <a:latin typeface="Avenir Next" charset="0"/>
                <a:ea typeface="Avenir Next" charset="0"/>
                <a:cs typeface="Avenir Next" charset="0"/>
              </a:rPr>
              <a:t>What</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did</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we</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find</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and</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conjecture</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in</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the</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data</a:t>
            </a:r>
            <a:endParaRPr lang="en-US" altLang="zh-CN" dirty="0">
              <a:solidFill>
                <a:srgbClr val="F8FFFF"/>
              </a:solidFill>
              <a:latin typeface="Avenir Next" charset="0"/>
              <a:ea typeface="Avenir Next" charset="0"/>
              <a:cs typeface="Avenir Next" charset="0"/>
            </a:endParaRPr>
          </a:p>
        </p:txBody>
      </p:sp>
      <p:sp>
        <p:nvSpPr>
          <p:cNvPr id="11" name="Title 2"/>
          <p:cNvSpPr txBox="1">
            <a:spLocks/>
          </p:cNvSpPr>
          <p:nvPr/>
        </p:nvSpPr>
        <p:spPr>
          <a:xfrm>
            <a:off x="-349623" y="454508"/>
            <a:ext cx="4022912" cy="1285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Autofit/>
          </a:bodyPr>
          <a:lstStyle>
            <a:lvl1pPr marL="0" marR="0" indent="0" algn="l" defTabSz="821531" rtl="0" latinLnBrk="0">
              <a:lnSpc>
                <a:spcPct val="80000"/>
              </a:lnSpc>
              <a:spcBef>
                <a:spcPts val="3900"/>
              </a:spcBef>
              <a:spcAft>
                <a:spcPts val="0"/>
              </a:spcAft>
              <a:buClrTx/>
              <a:buSzTx/>
              <a:buFontTx/>
              <a:buNone/>
              <a:tabLst/>
              <a:defRPr sz="8400" b="0" i="0" u="none" strike="noStrike" cap="all" spc="0" baseline="0">
                <a:ln>
                  <a:noFill/>
                </a:ln>
                <a:solidFill>
                  <a:srgbClr val="D4AF37"/>
                </a:solidFill>
                <a:uFillTx/>
                <a:latin typeface="+mn-lt"/>
                <a:ea typeface="+mn-ea"/>
                <a:cs typeface="+mn-cs"/>
                <a:sym typeface="DIN Condensed"/>
              </a:defRPr>
            </a:lvl1pPr>
            <a:lvl2pPr marL="0" marR="0" indent="228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2pPr>
            <a:lvl3pPr marL="0" marR="0" indent="457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3pPr>
            <a:lvl4pPr marL="0" marR="0" indent="685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4pPr>
            <a:lvl5pPr marL="0" marR="0" indent="9144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5pPr>
            <a:lvl6pPr marL="0" marR="0" indent="11430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6pPr>
            <a:lvl7pPr marL="0" marR="0" indent="1371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7pPr>
            <a:lvl8pPr marL="0" marR="0" indent="1600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8pPr>
            <a:lvl9pPr marL="0" marR="0" indent="1828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9pPr>
          </a:lstStyle>
          <a:p>
            <a:pPr hangingPunct="1"/>
            <a:r>
              <a:rPr lang="en-US" sz="9000" b="1" dirty="0">
                <a:latin typeface="Avenir Next" charset="0"/>
                <a:ea typeface="Avenir Next" charset="0"/>
                <a:cs typeface="Avenir Next" charset="0"/>
              </a:rPr>
              <a:t>three</a:t>
            </a:r>
            <a:endParaRPr lang="en-US" sz="9000" b="1" dirty="0">
              <a:solidFill>
                <a:schemeClr val="bg1">
                  <a:lumMod val="10000"/>
                  <a:lumOff val="90000"/>
                </a:schemeClr>
              </a:solidFill>
              <a:latin typeface="Avenir Next" charset="0"/>
              <a:ea typeface="Avenir Next" charset="0"/>
              <a:cs typeface="Avenir Next" charset="0"/>
            </a:endParaRPr>
          </a:p>
        </p:txBody>
      </p:sp>
      <p:sp>
        <p:nvSpPr>
          <p:cNvPr id="15" name="Shape 73"/>
          <p:cNvSpPr>
            <a:spLocks noGrp="1"/>
          </p:cNvSpPr>
          <p:nvPr>
            <p:ph type="body" idx="1"/>
          </p:nvPr>
        </p:nvSpPr>
        <p:spPr>
          <a:xfrm>
            <a:off x="14051280" y="2872817"/>
            <a:ext cx="6614161" cy="3936546"/>
          </a:xfrm>
          <a:prstGeom prst="rect">
            <a:avLst/>
          </a:prstGeom>
        </p:spPr>
        <p:txBody>
          <a:bodyPr>
            <a:noAutofit/>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rPr lang="en-US" altLang="zh-CN" sz="3600" b="1" dirty="0">
                <a:solidFill>
                  <a:srgbClr val="F8FFFF"/>
                </a:solidFill>
                <a:latin typeface="Avenir Next" charset="0"/>
                <a:ea typeface="Avenir Next" charset="0"/>
                <a:cs typeface="Avenir Next" charset="0"/>
              </a:rPr>
              <a:t>#3. We conjecture users who age belong to "50:50-55" are the easiest to please.</a:t>
            </a:r>
          </a:p>
          <a:p>
            <a:r>
              <a:rPr lang="en-US" altLang="zh-CN" sz="3600" dirty="0">
                <a:solidFill>
                  <a:schemeClr val="accent1">
                    <a:lumMod val="40000"/>
                    <a:lumOff val="60000"/>
                  </a:schemeClr>
                </a:solidFill>
                <a:latin typeface="Avenir Next" charset="0"/>
                <a:ea typeface="Avenir Next" charset="0"/>
                <a:cs typeface="Avenir Next" charset="0"/>
              </a:rPr>
              <a:t>#Compute the ratings mean and standard deviation of grouped by age</a:t>
            </a:r>
            <a:endParaRPr sz="3600" dirty="0">
              <a:solidFill>
                <a:schemeClr val="accent1">
                  <a:lumMod val="40000"/>
                  <a:lumOff val="60000"/>
                </a:schemeClr>
              </a:solidFill>
              <a:latin typeface="Avenir Next" charset="0"/>
              <a:ea typeface="Avenir Next" charset="0"/>
              <a:cs typeface="Avenir Next" charset="0"/>
            </a:endParaRPr>
          </a:p>
        </p:txBody>
      </p:sp>
      <p:graphicFrame>
        <p:nvGraphicFramePr>
          <p:cNvPr id="6" name="图表 5"/>
          <p:cNvGraphicFramePr/>
          <p:nvPr>
            <p:extLst>
              <p:ext uri="{D42A27DB-BD31-4B8C-83A1-F6EECF244321}">
                <p14:modId xmlns:p14="http://schemas.microsoft.com/office/powerpoint/2010/main" val="1568001832"/>
              </p:ext>
            </p:extLst>
          </p:nvPr>
        </p:nvGraphicFramePr>
        <p:xfrm>
          <a:off x="3673289" y="2819554"/>
          <a:ext cx="10377991" cy="9738206"/>
        </p:xfrm>
        <a:graphic>
          <a:graphicData uri="http://schemas.openxmlformats.org/drawingml/2006/chart">
            <c:chart xmlns:c="http://schemas.openxmlformats.org/drawingml/2006/chart" xmlns:r="http://schemas.openxmlformats.org/officeDocument/2006/relationships" r:id="rId2"/>
          </a:graphicData>
        </a:graphic>
      </p:graphicFrame>
      <p:pic>
        <p:nvPicPr>
          <p:cNvPr id="3" name="Picture 2"/>
          <p:cNvPicPr>
            <a:picLocks noChangeAspect="1"/>
          </p:cNvPicPr>
          <p:nvPr/>
        </p:nvPicPr>
        <p:blipFill>
          <a:blip r:embed="rId3"/>
          <a:stretch>
            <a:fillRect/>
          </a:stretch>
        </p:blipFill>
        <p:spPr>
          <a:xfrm>
            <a:off x="14721840" y="7562576"/>
            <a:ext cx="5430130" cy="4529656"/>
          </a:xfrm>
          <a:prstGeom prst="rect">
            <a:avLst/>
          </a:prstGeom>
        </p:spPr>
      </p:pic>
    </p:spTree>
    <p:extLst>
      <p:ext uri="{BB962C8B-B14F-4D97-AF65-F5344CB8AC3E}">
        <p14:creationId xmlns:p14="http://schemas.microsoft.com/office/powerpoint/2010/main" val="6252473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13193259" y="9078951"/>
            <a:ext cx="7053943" cy="4378280"/>
          </a:xfrm>
          <a:prstGeom prst="roundRect">
            <a:avLst>
              <a:gd name="adj" fmla="val 8910"/>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a:noFill/>
          </a:ln>
        </p:spPr>
        <p:style>
          <a:lnRef idx="1">
            <a:schemeClr val="accent5"/>
          </a:lnRef>
          <a:fillRef idx="3">
            <a:schemeClr val="accent5"/>
          </a:fillRef>
          <a:effectRef idx="2">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22" name="Rounded Rectangle 21"/>
          <p:cNvSpPr/>
          <p:nvPr/>
        </p:nvSpPr>
        <p:spPr>
          <a:xfrm>
            <a:off x="13103678" y="3162967"/>
            <a:ext cx="7053943" cy="4378280"/>
          </a:xfrm>
          <a:prstGeom prst="roundRect">
            <a:avLst>
              <a:gd name="adj" fmla="val 8910"/>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a:noFill/>
          </a:ln>
        </p:spPr>
        <p:style>
          <a:lnRef idx="1">
            <a:schemeClr val="accent5"/>
          </a:lnRef>
          <a:fillRef idx="3">
            <a:schemeClr val="accent5"/>
          </a:fillRef>
          <a:effectRef idx="2">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21" name="Rounded Rectangle 20"/>
          <p:cNvSpPr/>
          <p:nvPr/>
        </p:nvSpPr>
        <p:spPr>
          <a:xfrm>
            <a:off x="4206239" y="9055646"/>
            <a:ext cx="7053943" cy="4378280"/>
          </a:xfrm>
          <a:prstGeom prst="roundRect">
            <a:avLst>
              <a:gd name="adj" fmla="val 8910"/>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a:noFill/>
          </a:ln>
        </p:spPr>
        <p:style>
          <a:lnRef idx="1">
            <a:schemeClr val="accent5"/>
          </a:lnRef>
          <a:fillRef idx="3">
            <a:schemeClr val="accent5"/>
          </a:fillRef>
          <a:effectRef idx="2">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20" name="Rounded Rectangle 19"/>
          <p:cNvSpPr/>
          <p:nvPr/>
        </p:nvSpPr>
        <p:spPr>
          <a:xfrm>
            <a:off x="4206240" y="3162967"/>
            <a:ext cx="7053943" cy="4378280"/>
          </a:xfrm>
          <a:prstGeom prst="roundRect">
            <a:avLst>
              <a:gd name="adj" fmla="val 8910"/>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a:noFill/>
          </a:ln>
        </p:spPr>
        <p:style>
          <a:lnRef idx="1">
            <a:schemeClr val="accent5"/>
          </a:lnRef>
          <a:fillRef idx="3">
            <a:schemeClr val="accent5"/>
          </a:fillRef>
          <a:effectRef idx="2">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13" name="Shape 73"/>
          <p:cNvSpPr>
            <a:spLocks noGrp="1"/>
          </p:cNvSpPr>
          <p:nvPr>
            <p:ph type="body" idx="1"/>
          </p:nvPr>
        </p:nvSpPr>
        <p:spPr>
          <a:xfrm>
            <a:off x="3619500" y="2005502"/>
            <a:ext cx="8267700" cy="1965659"/>
          </a:xfrm>
          <a:prstGeom prst="rect">
            <a:avLst/>
          </a:prstGeom>
        </p:spPr>
        <p:txBody>
          <a:bodyPr>
            <a:normAutofit/>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rPr lang="en-US" altLang="zh-CN" sz="3200" dirty="0">
                <a:solidFill>
                  <a:srgbClr val="F8FFFF"/>
                </a:solidFill>
                <a:latin typeface="Avenir Next" charset="0"/>
                <a:ea typeface="Avenir Next" charset="0"/>
                <a:cs typeface="Avenir Next" charset="0"/>
              </a:rPr>
              <a:t>#Plot a histogram of the ratings of all movies.</a:t>
            </a:r>
          </a:p>
        </p:txBody>
      </p:sp>
      <p:sp>
        <p:nvSpPr>
          <p:cNvPr id="8" name="Shape 73"/>
          <p:cNvSpPr txBox="1">
            <a:spLocks/>
          </p:cNvSpPr>
          <p:nvPr/>
        </p:nvSpPr>
        <p:spPr>
          <a:xfrm>
            <a:off x="12540673" y="2005501"/>
            <a:ext cx="8267700" cy="1965660"/>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rmAutofit/>
          </a:bodyPr>
          <a:lstStyle>
            <a:lvl1pPr marL="601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1pPr>
            <a:lvl2pPr marL="1045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altLang="zh-CN" sz="3200" dirty="0">
                <a:solidFill>
                  <a:srgbClr val="F8FFFF"/>
                </a:solidFill>
                <a:latin typeface="Avenir Next" charset="0"/>
                <a:ea typeface="Avenir Next" charset="0"/>
                <a:cs typeface="Avenir Next" charset="0"/>
              </a:rPr>
              <a:t>#Plot a histogram of the number of ratings each movie received.</a:t>
            </a:r>
          </a:p>
        </p:txBody>
      </p:sp>
      <p:sp>
        <p:nvSpPr>
          <p:cNvPr id="10" name="Shape 73"/>
          <p:cNvSpPr txBox="1">
            <a:spLocks/>
          </p:cNvSpPr>
          <p:nvPr/>
        </p:nvSpPr>
        <p:spPr>
          <a:xfrm>
            <a:off x="3619500" y="7698008"/>
            <a:ext cx="8267700" cy="183537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rmAutofit/>
          </a:bodyPr>
          <a:lstStyle>
            <a:lvl1pPr marL="601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1pPr>
            <a:lvl2pPr marL="1045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altLang="zh-CN" sz="3200" dirty="0">
                <a:solidFill>
                  <a:srgbClr val="F8FFFF"/>
                </a:solidFill>
                <a:latin typeface="Avenir Next" charset="0"/>
                <a:ea typeface="Avenir Next" charset="0"/>
                <a:cs typeface="Avenir Next" charset="0"/>
              </a:rPr>
              <a:t>#Plot a histogram of the average rating for each movie.</a:t>
            </a:r>
          </a:p>
        </p:txBody>
      </p:sp>
      <p:sp>
        <p:nvSpPr>
          <p:cNvPr id="11" name="Shape 73"/>
          <p:cNvSpPr txBox="1">
            <a:spLocks/>
          </p:cNvSpPr>
          <p:nvPr/>
        </p:nvSpPr>
        <p:spPr>
          <a:xfrm>
            <a:off x="12496800" y="7698005"/>
            <a:ext cx="8267700" cy="1835375"/>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rmAutofit/>
          </a:bodyPr>
          <a:lstStyle>
            <a:lvl1pPr marL="601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1pPr>
            <a:lvl2pPr marL="1045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altLang="zh-CN" sz="3100" dirty="0">
                <a:solidFill>
                  <a:srgbClr val="F8FFFF"/>
                </a:solidFill>
                <a:latin typeface="Avenir Next" charset="0"/>
                <a:ea typeface="Avenir Next" charset="0"/>
                <a:cs typeface="Avenir Next" charset="0"/>
              </a:rPr>
              <a:t>Plot a histogram of the average rating for movies which are rated more than 100 times.</a:t>
            </a:r>
            <a:endParaRPr lang="en-US" sz="3100" dirty="0">
              <a:solidFill>
                <a:srgbClr val="F8FFFF"/>
              </a:solidFill>
              <a:latin typeface="Avenir Next" charset="0"/>
              <a:ea typeface="Avenir Next" charset="0"/>
              <a:cs typeface="Avenir Next" charset="0"/>
            </a:endParaRPr>
          </a:p>
        </p:txBody>
      </p:sp>
      <p:sp>
        <p:nvSpPr>
          <p:cNvPr id="14" name="Shape 73"/>
          <p:cNvSpPr txBox="1">
            <a:spLocks/>
          </p:cNvSpPr>
          <p:nvPr/>
        </p:nvSpPr>
        <p:spPr>
          <a:xfrm>
            <a:off x="17101953" y="10822965"/>
            <a:ext cx="5041391" cy="1813261"/>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rmAutofit/>
          </a:bodyPr>
          <a:lstStyle>
            <a:lvl1pPr marL="601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1pPr>
            <a:lvl2pPr marL="1045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endParaRPr lang="en-US" dirty="0">
              <a:solidFill>
                <a:srgbClr val="F8FFFF"/>
              </a:solidFill>
              <a:latin typeface="Avenir Next" charset="0"/>
              <a:ea typeface="Avenir Next" charset="0"/>
              <a:cs typeface="Avenir Next" charset="0"/>
            </a:endParaRPr>
          </a:p>
        </p:txBody>
      </p:sp>
      <p:sp>
        <p:nvSpPr>
          <p:cNvPr id="15" name="Text Placeholder 1"/>
          <p:cNvSpPr txBox="1">
            <a:spLocks/>
          </p:cNvSpPr>
          <p:nvPr/>
        </p:nvSpPr>
        <p:spPr>
          <a:xfrm>
            <a:off x="3619500" y="747653"/>
            <a:ext cx="15716250" cy="538223"/>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spAutoFit/>
          </a:bodyPr>
          <a:lstStyle>
            <a:lvl1pPr marL="0" marR="0" indent="0" algn="l" defTabSz="642937" latinLnBrk="0">
              <a:lnSpc>
                <a:spcPct val="80000"/>
              </a:lnSpc>
              <a:spcBef>
                <a:spcPts val="0"/>
              </a:spcBef>
              <a:spcAft>
                <a:spcPts val="0"/>
              </a:spcAft>
              <a:buClrTx/>
              <a:buSzTx/>
              <a:buFontTx/>
              <a:buNone/>
              <a:tabLst/>
              <a:defRPr sz="3200" b="0" i="0" u="none" strike="noStrike" cap="all" spc="160" baseline="0">
                <a:ln>
                  <a:noFill/>
                </a:ln>
                <a:solidFill>
                  <a:srgbClr val="838787"/>
                </a:solidFill>
                <a:uFillTx/>
                <a:latin typeface="DIN Alternate"/>
                <a:ea typeface="DIN Alternate"/>
                <a:cs typeface="DIN Alternate"/>
                <a:sym typeface="DIN Alternate"/>
              </a:defRPr>
            </a:lvl1pPr>
            <a:lvl2pPr marL="1045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altLang="zh-CN" b="1">
                <a:solidFill>
                  <a:srgbClr val="F8FFFF"/>
                </a:solidFill>
                <a:latin typeface="Avenir Next" charset="0"/>
                <a:ea typeface="Avenir Next" charset="0"/>
                <a:cs typeface="Avenir Next" charset="0"/>
              </a:rPr>
              <a:t>What</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did</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we</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find</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and</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conjecture</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in</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the</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data</a:t>
            </a:r>
            <a:endParaRPr lang="en-US" altLang="zh-CN" dirty="0">
              <a:solidFill>
                <a:srgbClr val="F8FFFF"/>
              </a:solidFill>
              <a:latin typeface="Avenir Next" charset="0"/>
              <a:ea typeface="Avenir Next" charset="0"/>
              <a:cs typeface="Avenir Next" charset="0"/>
            </a:endParaRPr>
          </a:p>
        </p:txBody>
      </p:sp>
      <p:sp>
        <p:nvSpPr>
          <p:cNvPr id="16" name="Title 2"/>
          <p:cNvSpPr txBox="1">
            <a:spLocks/>
          </p:cNvSpPr>
          <p:nvPr/>
        </p:nvSpPr>
        <p:spPr>
          <a:xfrm>
            <a:off x="-349623" y="454508"/>
            <a:ext cx="4022912" cy="1285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Autofit/>
          </a:bodyPr>
          <a:lstStyle>
            <a:lvl1pPr marL="0" marR="0" indent="0" algn="l" defTabSz="821531" rtl="0" latinLnBrk="0">
              <a:lnSpc>
                <a:spcPct val="80000"/>
              </a:lnSpc>
              <a:spcBef>
                <a:spcPts val="3900"/>
              </a:spcBef>
              <a:spcAft>
                <a:spcPts val="0"/>
              </a:spcAft>
              <a:buClrTx/>
              <a:buSzTx/>
              <a:buFontTx/>
              <a:buNone/>
              <a:tabLst/>
              <a:defRPr sz="8400" b="0" i="0" u="none" strike="noStrike" cap="all" spc="0" baseline="0">
                <a:ln>
                  <a:noFill/>
                </a:ln>
                <a:solidFill>
                  <a:srgbClr val="D4AF37"/>
                </a:solidFill>
                <a:uFillTx/>
                <a:latin typeface="+mn-lt"/>
                <a:ea typeface="+mn-ea"/>
                <a:cs typeface="+mn-cs"/>
                <a:sym typeface="DIN Condensed"/>
              </a:defRPr>
            </a:lvl1pPr>
            <a:lvl2pPr marL="0" marR="0" indent="228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2pPr>
            <a:lvl3pPr marL="0" marR="0" indent="457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3pPr>
            <a:lvl4pPr marL="0" marR="0" indent="685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4pPr>
            <a:lvl5pPr marL="0" marR="0" indent="9144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5pPr>
            <a:lvl6pPr marL="0" marR="0" indent="11430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6pPr>
            <a:lvl7pPr marL="0" marR="0" indent="1371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7pPr>
            <a:lvl8pPr marL="0" marR="0" indent="1600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8pPr>
            <a:lvl9pPr marL="0" marR="0" indent="1828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9pPr>
          </a:lstStyle>
          <a:p>
            <a:pPr hangingPunct="1"/>
            <a:r>
              <a:rPr lang="en-US" sz="9000" b="1" dirty="0">
                <a:latin typeface="Avenir Next" charset="0"/>
                <a:ea typeface="Avenir Next" charset="0"/>
                <a:cs typeface="Avenir Next" charset="0"/>
              </a:rPr>
              <a:t>three</a:t>
            </a:r>
            <a:endParaRPr lang="en-US" sz="9000" b="1" dirty="0">
              <a:solidFill>
                <a:schemeClr val="bg1">
                  <a:lumMod val="10000"/>
                  <a:lumOff val="90000"/>
                </a:schemeClr>
              </a:solidFill>
              <a:latin typeface="Avenir Next" charset="0"/>
              <a:ea typeface="Avenir Next" charset="0"/>
              <a:cs typeface="Avenir Next"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120" y="3162967"/>
            <a:ext cx="6360263" cy="437828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72914" y="3162968"/>
            <a:ext cx="6315472" cy="4378279"/>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3919" y="9120967"/>
            <a:ext cx="6024983" cy="4298848"/>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21596" y="9151447"/>
            <a:ext cx="6136310" cy="4333489"/>
          </a:xfrm>
          <a:prstGeom prst="rect">
            <a:avLst/>
          </a:prstGeom>
        </p:spPr>
      </p:pic>
    </p:spTree>
    <p:extLst>
      <p:ext uri="{BB962C8B-B14F-4D97-AF65-F5344CB8AC3E}">
        <p14:creationId xmlns:p14="http://schemas.microsoft.com/office/powerpoint/2010/main" val="630017813"/>
      </p:ext>
    </p:extLst>
  </p:cSld>
  <p:clrMapOvr>
    <a:masterClrMapping/>
  </p:clrMapOvr>
  <p:transition spd="med">
    <p:pull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73"/>
          <p:cNvSpPr txBox="1">
            <a:spLocks/>
          </p:cNvSpPr>
          <p:nvPr/>
        </p:nvSpPr>
        <p:spPr>
          <a:xfrm>
            <a:off x="13044360" y="6386110"/>
            <a:ext cx="7856317" cy="455031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rmAutofit/>
          </a:bodyPr>
          <a:lstStyle>
            <a:lvl1pPr marL="601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1pPr>
            <a:lvl2pPr marL="1045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altLang="zh-CN" sz="8700" b="1" dirty="0">
                <a:solidFill>
                  <a:srgbClr val="D4AF37"/>
                </a:solidFill>
                <a:latin typeface="Avenir Next" charset="0"/>
                <a:ea typeface="Avenir Next" charset="0"/>
                <a:cs typeface="Avenir Next" charset="0"/>
              </a:rPr>
              <a:t>“Long Tail”</a:t>
            </a:r>
          </a:p>
          <a:p>
            <a:pPr marL="0" indent="0" hangingPunct="1">
              <a:buNone/>
            </a:pPr>
            <a:r>
              <a:rPr lang="en-US" altLang="zh-CN" dirty="0">
                <a:solidFill>
                  <a:srgbClr val="F8FFFF"/>
                </a:solidFill>
              </a:rPr>
              <a:t>	having a large number of 	occurrences far from the 	"head"</a:t>
            </a:r>
            <a:endParaRPr lang="en-US" altLang="zh-CN" dirty="0">
              <a:solidFill>
                <a:srgbClr val="F8FFFF"/>
              </a:solidFill>
              <a:latin typeface="Avenir Next" charset="0"/>
              <a:ea typeface="Avenir Next" charset="0"/>
              <a:cs typeface="Avenir Next" charset="0"/>
            </a:endParaRPr>
          </a:p>
        </p:txBody>
      </p:sp>
      <p:sp>
        <p:nvSpPr>
          <p:cNvPr id="15" name="Text Placeholder 1"/>
          <p:cNvSpPr txBox="1">
            <a:spLocks/>
          </p:cNvSpPr>
          <p:nvPr/>
        </p:nvSpPr>
        <p:spPr>
          <a:xfrm>
            <a:off x="3619500" y="747653"/>
            <a:ext cx="15716250" cy="538223"/>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spAutoFit/>
          </a:bodyPr>
          <a:lstStyle>
            <a:lvl1pPr marL="0" marR="0" indent="0" algn="l" defTabSz="642937" latinLnBrk="0">
              <a:lnSpc>
                <a:spcPct val="80000"/>
              </a:lnSpc>
              <a:spcBef>
                <a:spcPts val="0"/>
              </a:spcBef>
              <a:spcAft>
                <a:spcPts val="0"/>
              </a:spcAft>
              <a:buClrTx/>
              <a:buSzTx/>
              <a:buFontTx/>
              <a:buNone/>
              <a:tabLst/>
              <a:defRPr sz="3200" b="0" i="0" u="none" strike="noStrike" cap="all" spc="160" baseline="0">
                <a:ln>
                  <a:noFill/>
                </a:ln>
                <a:solidFill>
                  <a:srgbClr val="838787"/>
                </a:solidFill>
                <a:uFillTx/>
                <a:latin typeface="DIN Alternate"/>
                <a:ea typeface="DIN Alternate"/>
                <a:cs typeface="DIN Alternate"/>
                <a:sym typeface="DIN Alternate"/>
              </a:defRPr>
            </a:lvl1pPr>
            <a:lvl2pPr marL="1045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altLang="zh-CN" b="1">
                <a:solidFill>
                  <a:srgbClr val="F8FFFF"/>
                </a:solidFill>
                <a:latin typeface="Avenir Next" charset="0"/>
                <a:ea typeface="Avenir Next" charset="0"/>
                <a:cs typeface="Avenir Next" charset="0"/>
              </a:rPr>
              <a:t>What</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did</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we</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find</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and</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conjecture</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in</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the</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data</a:t>
            </a:r>
            <a:endParaRPr lang="en-US" altLang="zh-CN" dirty="0">
              <a:solidFill>
                <a:srgbClr val="F8FFFF"/>
              </a:solidFill>
              <a:latin typeface="Avenir Next" charset="0"/>
              <a:ea typeface="Avenir Next" charset="0"/>
              <a:cs typeface="Avenir Next" charset="0"/>
            </a:endParaRPr>
          </a:p>
        </p:txBody>
      </p:sp>
      <p:sp>
        <p:nvSpPr>
          <p:cNvPr id="16" name="Title 2"/>
          <p:cNvSpPr txBox="1">
            <a:spLocks/>
          </p:cNvSpPr>
          <p:nvPr/>
        </p:nvSpPr>
        <p:spPr>
          <a:xfrm>
            <a:off x="-349623" y="454508"/>
            <a:ext cx="4022912" cy="1285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Autofit/>
          </a:bodyPr>
          <a:lstStyle>
            <a:lvl1pPr marL="0" marR="0" indent="0" algn="l" defTabSz="821531" rtl="0" latinLnBrk="0">
              <a:lnSpc>
                <a:spcPct val="80000"/>
              </a:lnSpc>
              <a:spcBef>
                <a:spcPts val="3900"/>
              </a:spcBef>
              <a:spcAft>
                <a:spcPts val="0"/>
              </a:spcAft>
              <a:buClrTx/>
              <a:buSzTx/>
              <a:buFontTx/>
              <a:buNone/>
              <a:tabLst/>
              <a:defRPr sz="8400" b="0" i="0" u="none" strike="noStrike" cap="all" spc="0" baseline="0">
                <a:ln>
                  <a:noFill/>
                </a:ln>
                <a:solidFill>
                  <a:srgbClr val="D4AF37"/>
                </a:solidFill>
                <a:uFillTx/>
                <a:latin typeface="+mn-lt"/>
                <a:ea typeface="+mn-ea"/>
                <a:cs typeface="+mn-cs"/>
                <a:sym typeface="DIN Condensed"/>
              </a:defRPr>
            </a:lvl1pPr>
            <a:lvl2pPr marL="0" marR="0" indent="228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2pPr>
            <a:lvl3pPr marL="0" marR="0" indent="457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3pPr>
            <a:lvl4pPr marL="0" marR="0" indent="685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4pPr>
            <a:lvl5pPr marL="0" marR="0" indent="9144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5pPr>
            <a:lvl6pPr marL="0" marR="0" indent="11430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6pPr>
            <a:lvl7pPr marL="0" marR="0" indent="1371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7pPr>
            <a:lvl8pPr marL="0" marR="0" indent="1600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8pPr>
            <a:lvl9pPr marL="0" marR="0" indent="1828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9pPr>
          </a:lstStyle>
          <a:p>
            <a:pPr hangingPunct="1"/>
            <a:r>
              <a:rPr lang="en-US" sz="9000" b="1" dirty="0">
                <a:latin typeface="Avenir Next" charset="0"/>
                <a:ea typeface="Avenir Next" charset="0"/>
                <a:cs typeface="Avenir Next" charset="0"/>
              </a:rPr>
              <a:t>three</a:t>
            </a:r>
            <a:endParaRPr lang="en-US" sz="9000" b="1" dirty="0">
              <a:solidFill>
                <a:schemeClr val="bg1">
                  <a:lumMod val="10000"/>
                  <a:lumOff val="90000"/>
                </a:schemeClr>
              </a:solidFill>
              <a:latin typeface="Avenir Next" charset="0"/>
              <a:ea typeface="Avenir Next" charset="0"/>
              <a:cs typeface="Avenir Next" charset="0"/>
            </a:endParaRPr>
          </a:p>
        </p:txBody>
      </p:sp>
      <p:grpSp>
        <p:nvGrpSpPr>
          <p:cNvPr id="9" name="组合 8"/>
          <p:cNvGrpSpPr/>
          <p:nvPr/>
        </p:nvGrpSpPr>
        <p:grpSpPr>
          <a:xfrm>
            <a:off x="3619500" y="3416032"/>
            <a:ext cx="11840373" cy="6958991"/>
            <a:chOff x="3619500" y="3416032"/>
            <a:chExt cx="11840373" cy="6958991"/>
          </a:xfrm>
        </p:grpSpPr>
        <p:grpSp>
          <p:nvGrpSpPr>
            <p:cNvPr id="2" name="Group 1"/>
            <p:cNvGrpSpPr/>
            <p:nvPr/>
          </p:nvGrpSpPr>
          <p:grpSpPr>
            <a:xfrm>
              <a:off x="3619500" y="3436620"/>
              <a:ext cx="9307804" cy="6938403"/>
              <a:chOff x="2184816" y="2879188"/>
              <a:chExt cx="11026699" cy="8219735"/>
            </a:xfrm>
          </p:grpSpPr>
          <p:sp>
            <p:nvSpPr>
              <p:cNvPr id="22" name="Rounded Rectangle 21"/>
              <p:cNvSpPr/>
              <p:nvPr/>
            </p:nvSpPr>
            <p:spPr>
              <a:xfrm>
                <a:off x="2288545" y="2879188"/>
                <a:ext cx="10922970" cy="8093612"/>
              </a:xfrm>
              <a:prstGeom prst="roundRect">
                <a:avLst>
                  <a:gd name="adj" fmla="val 8910"/>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a:noFill/>
              </a:ln>
            </p:spPr>
            <p:style>
              <a:lnRef idx="1">
                <a:schemeClr val="accent5"/>
              </a:lnRef>
              <a:fillRef idx="3">
                <a:schemeClr val="accent5"/>
              </a:fillRef>
              <a:effectRef idx="2">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816" y="3005312"/>
                <a:ext cx="10765030" cy="8093611"/>
              </a:xfrm>
              <a:prstGeom prst="rect">
                <a:avLst/>
              </a:prstGeom>
            </p:spPr>
          </p:pic>
        </p:grpSp>
        <p:grpSp>
          <p:nvGrpSpPr>
            <p:cNvPr id="7" name="组合 6"/>
            <p:cNvGrpSpPr/>
            <p:nvPr/>
          </p:nvGrpSpPr>
          <p:grpSpPr>
            <a:xfrm>
              <a:off x="12282825" y="3416032"/>
              <a:ext cx="3177048" cy="2686634"/>
              <a:chOff x="12282825" y="3416032"/>
              <a:chExt cx="3177048" cy="2686634"/>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2282825" y="3416032"/>
                <a:ext cx="3177048" cy="2686634"/>
              </a:xfrm>
              <a:prstGeom prst="rect">
                <a:avLst/>
              </a:prstGeom>
            </p:spPr>
          </p:pic>
          <p:grpSp>
            <p:nvGrpSpPr>
              <p:cNvPr id="5" name="Group 4"/>
              <p:cNvGrpSpPr/>
              <p:nvPr/>
            </p:nvGrpSpPr>
            <p:grpSpPr>
              <a:xfrm>
                <a:off x="13171918" y="3945098"/>
                <a:ext cx="1851550" cy="1392981"/>
                <a:chOff x="13230912" y="3768116"/>
                <a:chExt cx="1851550" cy="1392981"/>
              </a:xfrm>
            </p:grpSpPr>
            <p:sp>
              <p:nvSpPr>
                <p:cNvPr id="4" name="TextBox 3"/>
                <p:cNvSpPr txBox="1"/>
                <p:nvPr/>
              </p:nvSpPr>
              <p:spPr>
                <a:xfrm rot="2081209">
                  <a:off x="13599685" y="3768116"/>
                  <a:ext cx="1482777" cy="10599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altLang="zh-CN" sz="3200" b="1" dirty="0">
                      <a:solidFill>
                        <a:srgbClr val="0E253D"/>
                      </a:solidFill>
                    </a:rPr>
                    <a:t>P</a:t>
                  </a:r>
                  <a:r>
                    <a:rPr lang="en-US" sz="3200" b="1" dirty="0">
                      <a:solidFill>
                        <a:srgbClr val="0E253D"/>
                      </a:solidFill>
                    </a:rPr>
                    <a:t>areto </a:t>
                  </a:r>
                </a:p>
              </p:txBody>
            </p:sp>
            <p:sp>
              <p:nvSpPr>
                <p:cNvPr id="10" name="TextBox 9"/>
                <p:cNvSpPr txBox="1"/>
                <p:nvPr/>
              </p:nvSpPr>
              <p:spPr>
                <a:xfrm rot="2081209">
                  <a:off x="13230912" y="4101192"/>
                  <a:ext cx="1808186" cy="10599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altLang="zh-CN" sz="3200" b="1" dirty="0">
                      <a:solidFill>
                        <a:srgbClr val="0E253D"/>
                      </a:solidFill>
                    </a:rPr>
                    <a:t>principle</a:t>
                  </a:r>
                  <a:endParaRPr lang="en-US" sz="3200" b="1" dirty="0">
                    <a:solidFill>
                      <a:srgbClr val="0E253D"/>
                    </a:solidFill>
                  </a:endParaRPr>
                </a:p>
              </p:txBody>
            </p:sp>
          </p:grpSp>
        </p:grpSp>
      </p:grpSp>
    </p:spTree>
    <p:extLst>
      <p:ext uri="{BB962C8B-B14F-4D97-AF65-F5344CB8AC3E}">
        <p14:creationId xmlns:p14="http://schemas.microsoft.com/office/powerpoint/2010/main" val="2443462546"/>
      </p:ext>
    </p:extLst>
  </p:cSld>
  <p:clrMapOvr>
    <a:masterClrMapping/>
  </p:clrMapOvr>
  <p:transition spd="med">
    <p:pull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12113623" y="2337101"/>
            <a:ext cx="8551817" cy="9550099"/>
          </a:xfrm>
          <a:prstGeom prst="roundRect">
            <a:avLst>
              <a:gd name="adj" fmla="val 4959"/>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a:noFill/>
          </a:ln>
        </p:spPr>
        <p:style>
          <a:lnRef idx="1">
            <a:schemeClr val="accent5"/>
          </a:lnRef>
          <a:fillRef idx="3">
            <a:schemeClr val="accent5"/>
          </a:fillRef>
          <a:effectRef idx="2">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13" name="Shape 73"/>
          <p:cNvSpPr>
            <a:spLocks noGrp="1"/>
          </p:cNvSpPr>
          <p:nvPr>
            <p:ph type="body" idx="1"/>
          </p:nvPr>
        </p:nvSpPr>
        <p:spPr>
          <a:xfrm>
            <a:off x="3673289" y="2852855"/>
            <a:ext cx="7947430" cy="10863145"/>
          </a:xfrm>
          <a:prstGeom prst="rect">
            <a:avLst/>
          </a:prstGeom>
        </p:spPr>
        <p:txBody>
          <a:bodyPr>
            <a:normAutofit/>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rPr lang="en-US" altLang="zh-CN" sz="5000" b="1" dirty="0">
                <a:solidFill>
                  <a:srgbClr val="F8FFFF"/>
                </a:solidFill>
                <a:latin typeface="Avenir Next" charset="0"/>
                <a:ea typeface="Avenir Next" charset="0"/>
                <a:cs typeface="Avenir Next" charset="0"/>
              </a:rPr>
              <a:t>#We conjecture that the others ratings distribution,</a:t>
            </a:r>
            <a:r>
              <a:rPr lang="zh-CN" altLang="en-US" sz="5000" b="1" dirty="0">
                <a:solidFill>
                  <a:srgbClr val="F8FFFF"/>
                </a:solidFill>
                <a:latin typeface="Avenir Next" charset="0"/>
                <a:ea typeface="Avenir Next" charset="0"/>
                <a:cs typeface="Avenir Next" charset="0"/>
              </a:rPr>
              <a:t> </a:t>
            </a:r>
            <a:r>
              <a:rPr lang="en-US" altLang="zh-CN" sz="5000" b="1" dirty="0">
                <a:solidFill>
                  <a:srgbClr val="F8FFFF"/>
                </a:solidFill>
                <a:latin typeface="Avenir Next" charset="0"/>
                <a:ea typeface="Avenir Next" charset="0"/>
                <a:cs typeface="Avenir Next" charset="0"/>
              </a:rPr>
              <a:t>occupation "8:farmer" have .</a:t>
            </a:r>
          </a:p>
          <a:p>
            <a:r>
              <a:rPr lang="en-US" altLang="zh-CN" sz="5000" dirty="0">
                <a:solidFill>
                  <a:schemeClr val="accent1">
                    <a:lumMod val="40000"/>
                    <a:lumOff val="60000"/>
                  </a:schemeClr>
                </a:solidFill>
                <a:latin typeface="Avenir Next" charset="0"/>
                <a:ea typeface="Avenir Next" charset="0"/>
                <a:cs typeface="Avenir Next" charset="0"/>
              </a:rPr>
              <a:t>#Plot a histogram of the average rating for movies among different occupations</a:t>
            </a:r>
            <a:endParaRPr sz="5000" dirty="0">
              <a:solidFill>
                <a:schemeClr val="accent1">
                  <a:lumMod val="40000"/>
                  <a:lumOff val="60000"/>
                </a:schemeClr>
              </a:solidFill>
              <a:latin typeface="Avenir Next" charset="0"/>
              <a:ea typeface="Avenir Next" charset="0"/>
              <a:cs typeface="Avenir Next" charset="0"/>
            </a:endParaRPr>
          </a:p>
        </p:txBody>
      </p:sp>
      <p:sp>
        <p:nvSpPr>
          <p:cNvPr id="8" name="Text Placeholder 1"/>
          <p:cNvSpPr txBox="1">
            <a:spLocks/>
          </p:cNvSpPr>
          <p:nvPr/>
        </p:nvSpPr>
        <p:spPr>
          <a:xfrm>
            <a:off x="3619500" y="747653"/>
            <a:ext cx="15716250" cy="538223"/>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spAutoFit/>
          </a:bodyPr>
          <a:lstStyle>
            <a:lvl1pPr marL="0" marR="0" indent="0" algn="l" defTabSz="642937" latinLnBrk="0">
              <a:lnSpc>
                <a:spcPct val="80000"/>
              </a:lnSpc>
              <a:spcBef>
                <a:spcPts val="0"/>
              </a:spcBef>
              <a:spcAft>
                <a:spcPts val="0"/>
              </a:spcAft>
              <a:buClrTx/>
              <a:buSzTx/>
              <a:buFontTx/>
              <a:buNone/>
              <a:tabLst/>
              <a:defRPr sz="3200" b="0" i="0" u="none" strike="noStrike" cap="all" spc="160" baseline="0">
                <a:ln>
                  <a:noFill/>
                </a:ln>
                <a:solidFill>
                  <a:srgbClr val="838787"/>
                </a:solidFill>
                <a:uFillTx/>
                <a:latin typeface="DIN Alternate"/>
                <a:ea typeface="DIN Alternate"/>
                <a:cs typeface="DIN Alternate"/>
                <a:sym typeface="DIN Alternate"/>
              </a:defRPr>
            </a:lvl1pPr>
            <a:lvl2pPr marL="1045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altLang="zh-CN" b="1">
                <a:solidFill>
                  <a:srgbClr val="F8FFFF"/>
                </a:solidFill>
                <a:latin typeface="Avenir Next" charset="0"/>
                <a:ea typeface="Avenir Next" charset="0"/>
                <a:cs typeface="Avenir Next" charset="0"/>
              </a:rPr>
              <a:t>What</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did</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we</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find</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and</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conjecture</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in</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the</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data</a:t>
            </a:r>
            <a:endParaRPr lang="en-US" altLang="zh-CN" dirty="0">
              <a:solidFill>
                <a:srgbClr val="F8FFFF"/>
              </a:solidFill>
              <a:latin typeface="Avenir Next" charset="0"/>
              <a:ea typeface="Avenir Next" charset="0"/>
              <a:cs typeface="Avenir Next" charset="0"/>
            </a:endParaRPr>
          </a:p>
        </p:txBody>
      </p:sp>
      <p:sp>
        <p:nvSpPr>
          <p:cNvPr id="9" name="Title 2"/>
          <p:cNvSpPr txBox="1">
            <a:spLocks/>
          </p:cNvSpPr>
          <p:nvPr/>
        </p:nvSpPr>
        <p:spPr>
          <a:xfrm>
            <a:off x="-349623" y="454508"/>
            <a:ext cx="4022912" cy="1285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Autofit/>
          </a:bodyPr>
          <a:lstStyle>
            <a:lvl1pPr marL="0" marR="0" indent="0" algn="l" defTabSz="821531" rtl="0" latinLnBrk="0">
              <a:lnSpc>
                <a:spcPct val="80000"/>
              </a:lnSpc>
              <a:spcBef>
                <a:spcPts val="3900"/>
              </a:spcBef>
              <a:spcAft>
                <a:spcPts val="0"/>
              </a:spcAft>
              <a:buClrTx/>
              <a:buSzTx/>
              <a:buFontTx/>
              <a:buNone/>
              <a:tabLst/>
              <a:defRPr sz="8400" b="0" i="0" u="none" strike="noStrike" cap="all" spc="0" baseline="0">
                <a:ln>
                  <a:noFill/>
                </a:ln>
                <a:solidFill>
                  <a:srgbClr val="D4AF37"/>
                </a:solidFill>
                <a:uFillTx/>
                <a:latin typeface="+mn-lt"/>
                <a:ea typeface="+mn-ea"/>
                <a:cs typeface="+mn-cs"/>
                <a:sym typeface="DIN Condensed"/>
              </a:defRPr>
            </a:lvl1pPr>
            <a:lvl2pPr marL="0" marR="0" indent="228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2pPr>
            <a:lvl3pPr marL="0" marR="0" indent="457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3pPr>
            <a:lvl4pPr marL="0" marR="0" indent="685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4pPr>
            <a:lvl5pPr marL="0" marR="0" indent="9144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5pPr>
            <a:lvl6pPr marL="0" marR="0" indent="11430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6pPr>
            <a:lvl7pPr marL="0" marR="0" indent="1371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7pPr>
            <a:lvl8pPr marL="0" marR="0" indent="1600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8pPr>
            <a:lvl9pPr marL="0" marR="0" indent="1828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9pPr>
          </a:lstStyle>
          <a:p>
            <a:pPr hangingPunct="1"/>
            <a:r>
              <a:rPr lang="en-US" sz="9000" b="1" dirty="0">
                <a:latin typeface="Avenir Next" charset="0"/>
                <a:ea typeface="Avenir Next" charset="0"/>
                <a:cs typeface="Avenir Next" charset="0"/>
              </a:rPr>
              <a:t>three</a:t>
            </a:r>
            <a:endParaRPr lang="en-US" sz="9000" b="1" dirty="0">
              <a:solidFill>
                <a:schemeClr val="bg1">
                  <a:lumMod val="10000"/>
                  <a:lumOff val="90000"/>
                </a:schemeClr>
              </a:solidFill>
              <a:latin typeface="Avenir Next" charset="0"/>
              <a:ea typeface="Avenir Next" charset="0"/>
              <a:cs typeface="Avenir Next"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4140" y="2583180"/>
            <a:ext cx="8108148" cy="9075420"/>
          </a:xfrm>
          <a:prstGeom prst="rect">
            <a:avLst/>
          </a:prstGeom>
        </p:spPr>
      </p:pic>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0318" t="19799" r="19032" b="59892"/>
          <a:stretch/>
        </p:blipFill>
        <p:spPr>
          <a:xfrm>
            <a:off x="14100594" y="4592395"/>
            <a:ext cx="4577874" cy="503950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11994"/>
          <a:stretch/>
        </p:blipFill>
        <p:spPr>
          <a:xfrm>
            <a:off x="15933782" y="10711391"/>
            <a:ext cx="2602283" cy="3004609"/>
          </a:xfrm>
          <a:prstGeom prst="rect">
            <a:avLst/>
          </a:prstGeom>
        </p:spPr>
      </p:pic>
    </p:spTree>
    <p:extLst>
      <p:ext uri="{BB962C8B-B14F-4D97-AF65-F5344CB8AC3E}">
        <p14:creationId xmlns:p14="http://schemas.microsoft.com/office/powerpoint/2010/main" val="999236031"/>
      </p:ext>
    </p:extLst>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2000"/>
                            </p:stCondLst>
                            <p:childTnLst>
                              <p:par>
                                <p:cTn id="13" presetID="42" presetClass="entr" presetSubtype="0" fill="hold" nodeType="after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73"/>
          <p:cNvSpPr>
            <a:spLocks noGrp="1"/>
          </p:cNvSpPr>
          <p:nvPr>
            <p:ph type="body" idx="1"/>
          </p:nvPr>
        </p:nvSpPr>
        <p:spPr>
          <a:xfrm>
            <a:off x="3619500" y="1966534"/>
            <a:ext cx="8318500" cy="4987514"/>
          </a:xfrm>
          <a:prstGeom prst="rect">
            <a:avLst/>
          </a:prstGeom>
        </p:spPr>
        <p:txBody>
          <a:bodyPr>
            <a:noAutofit/>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rPr lang="en-US" altLang="zh-CN" sz="3600" b="1" dirty="0">
                <a:solidFill>
                  <a:srgbClr val="F8FFFF"/>
                </a:solidFill>
                <a:latin typeface="Avenir Next" charset="0"/>
                <a:ea typeface="Avenir Next" charset="0"/>
                <a:cs typeface="Avenir Next" charset="0"/>
              </a:rPr>
              <a:t>#2. We conjecture that the women have more extreme ratings, and men's ratings distribution is more normal.</a:t>
            </a:r>
          </a:p>
          <a:p>
            <a:r>
              <a:rPr lang="en-US" altLang="zh-CN" sz="3600" dirty="0">
                <a:solidFill>
                  <a:schemeClr val="accent1">
                    <a:lumMod val="40000"/>
                    <a:lumOff val="60000"/>
                  </a:schemeClr>
                </a:solidFill>
                <a:latin typeface="Avenir Next" charset="0"/>
                <a:ea typeface="Avenir Next" charset="0"/>
                <a:cs typeface="Avenir Next" charset="0"/>
              </a:rPr>
              <a:t>#Plot a histogram of the average rating for movies between men and women.</a:t>
            </a:r>
            <a:endParaRPr sz="3600" dirty="0">
              <a:solidFill>
                <a:schemeClr val="accent1">
                  <a:lumMod val="40000"/>
                  <a:lumOff val="60000"/>
                </a:schemeClr>
              </a:solidFill>
              <a:latin typeface="Avenir Next" charset="0"/>
              <a:ea typeface="Avenir Next" charset="0"/>
              <a:cs typeface="Avenir Next" charset="0"/>
            </a:endParaRPr>
          </a:p>
        </p:txBody>
      </p:sp>
      <p:sp>
        <p:nvSpPr>
          <p:cNvPr id="9" name="Shape 73"/>
          <p:cNvSpPr txBox="1">
            <a:spLocks/>
          </p:cNvSpPr>
          <p:nvPr/>
        </p:nvSpPr>
        <p:spPr>
          <a:xfrm>
            <a:off x="12184743" y="2002699"/>
            <a:ext cx="8318500" cy="393654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rmAutofit/>
          </a:bodyPr>
          <a:lstStyle>
            <a:lvl1pPr marL="601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1pPr>
            <a:lvl2pPr marL="1045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altLang="zh-CN" sz="3600" b="1" dirty="0">
                <a:solidFill>
                  <a:srgbClr val="F8FFFF"/>
                </a:solidFill>
                <a:latin typeface="Avenir Next" charset="0"/>
                <a:ea typeface="Avenir Next" charset="0"/>
                <a:cs typeface="Avenir Next" charset="0"/>
              </a:rPr>
              <a:t>#3. We conjecture that the age range "1:Under 18", "56:56+" have more extreme ratings.</a:t>
            </a:r>
          </a:p>
          <a:p>
            <a:pPr hangingPunct="1"/>
            <a:r>
              <a:rPr lang="en-US" altLang="zh-CN" sz="3600" dirty="0">
                <a:solidFill>
                  <a:schemeClr val="accent1">
                    <a:lumMod val="40000"/>
                    <a:lumOff val="60000"/>
                  </a:schemeClr>
                </a:solidFill>
                <a:latin typeface="Avenir Next" charset="0"/>
                <a:ea typeface="Avenir Next" charset="0"/>
                <a:cs typeface="Avenir Next" charset="0"/>
              </a:rPr>
              <a:t>#Plot a histogram of the average rating for movies among different ages</a:t>
            </a:r>
          </a:p>
        </p:txBody>
      </p:sp>
      <p:sp>
        <p:nvSpPr>
          <p:cNvPr id="10" name="Text Placeholder 1"/>
          <p:cNvSpPr txBox="1">
            <a:spLocks/>
          </p:cNvSpPr>
          <p:nvPr/>
        </p:nvSpPr>
        <p:spPr>
          <a:xfrm>
            <a:off x="3619500" y="747653"/>
            <a:ext cx="15716250" cy="538223"/>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spAutoFit/>
          </a:bodyPr>
          <a:lstStyle>
            <a:lvl1pPr marL="0" marR="0" indent="0" algn="l" defTabSz="642937" latinLnBrk="0">
              <a:lnSpc>
                <a:spcPct val="80000"/>
              </a:lnSpc>
              <a:spcBef>
                <a:spcPts val="0"/>
              </a:spcBef>
              <a:spcAft>
                <a:spcPts val="0"/>
              </a:spcAft>
              <a:buClrTx/>
              <a:buSzTx/>
              <a:buFontTx/>
              <a:buNone/>
              <a:tabLst/>
              <a:defRPr sz="3200" b="0" i="0" u="none" strike="noStrike" cap="all" spc="160" baseline="0">
                <a:ln>
                  <a:noFill/>
                </a:ln>
                <a:solidFill>
                  <a:srgbClr val="838787"/>
                </a:solidFill>
                <a:uFillTx/>
                <a:latin typeface="DIN Alternate"/>
                <a:ea typeface="DIN Alternate"/>
                <a:cs typeface="DIN Alternate"/>
                <a:sym typeface="DIN Alternate"/>
              </a:defRPr>
            </a:lvl1pPr>
            <a:lvl2pPr marL="1045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altLang="zh-CN" b="1">
                <a:solidFill>
                  <a:srgbClr val="F8FFFF"/>
                </a:solidFill>
                <a:latin typeface="Avenir Next" charset="0"/>
                <a:ea typeface="Avenir Next" charset="0"/>
                <a:cs typeface="Avenir Next" charset="0"/>
              </a:rPr>
              <a:t>What</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did</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we</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find</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and</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conjecture</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in</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the</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data</a:t>
            </a:r>
            <a:endParaRPr lang="en-US" altLang="zh-CN" dirty="0">
              <a:solidFill>
                <a:srgbClr val="F8FFFF"/>
              </a:solidFill>
              <a:latin typeface="Avenir Next" charset="0"/>
              <a:ea typeface="Avenir Next" charset="0"/>
              <a:cs typeface="Avenir Next" charset="0"/>
            </a:endParaRPr>
          </a:p>
        </p:txBody>
      </p:sp>
      <p:sp>
        <p:nvSpPr>
          <p:cNvPr id="11" name="Title 2"/>
          <p:cNvSpPr txBox="1">
            <a:spLocks/>
          </p:cNvSpPr>
          <p:nvPr/>
        </p:nvSpPr>
        <p:spPr>
          <a:xfrm>
            <a:off x="-349623" y="454508"/>
            <a:ext cx="4022912" cy="1285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Autofit/>
          </a:bodyPr>
          <a:lstStyle>
            <a:lvl1pPr marL="0" marR="0" indent="0" algn="l" defTabSz="821531" rtl="0" latinLnBrk="0">
              <a:lnSpc>
                <a:spcPct val="80000"/>
              </a:lnSpc>
              <a:spcBef>
                <a:spcPts val="3900"/>
              </a:spcBef>
              <a:spcAft>
                <a:spcPts val="0"/>
              </a:spcAft>
              <a:buClrTx/>
              <a:buSzTx/>
              <a:buFontTx/>
              <a:buNone/>
              <a:tabLst/>
              <a:defRPr sz="8400" b="0" i="0" u="none" strike="noStrike" cap="all" spc="0" baseline="0">
                <a:ln>
                  <a:noFill/>
                </a:ln>
                <a:solidFill>
                  <a:srgbClr val="D4AF37"/>
                </a:solidFill>
                <a:uFillTx/>
                <a:latin typeface="+mn-lt"/>
                <a:ea typeface="+mn-ea"/>
                <a:cs typeface="+mn-cs"/>
                <a:sym typeface="DIN Condensed"/>
              </a:defRPr>
            </a:lvl1pPr>
            <a:lvl2pPr marL="0" marR="0" indent="228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2pPr>
            <a:lvl3pPr marL="0" marR="0" indent="457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3pPr>
            <a:lvl4pPr marL="0" marR="0" indent="685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4pPr>
            <a:lvl5pPr marL="0" marR="0" indent="9144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5pPr>
            <a:lvl6pPr marL="0" marR="0" indent="11430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6pPr>
            <a:lvl7pPr marL="0" marR="0" indent="1371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7pPr>
            <a:lvl8pPr marL="0" marR="0" indent="1600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8pPr>
            <a:lvl9pPr marL="0" marR="0" indent="1828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9pPr>
          </a:lstStyle>
          <a:p>
            <a:pPr hangingPunct="1"/>
            <a:r>
              <a:rPr lang="en-US" sz="9000" b="1" dirty="0">
                <a:latin typeface="Avenir Next" charset="0"/>
                <a:ea typeface="Avenir Next" charset="0"/>
                <a:cs typeface="Avenir Next" charset="0"/>
              </a:rPr>
              <a:t>three</a:t>
            </a:r>
            <a:endParaRPr lang="en-US" sz="9000" b="1" dirty="0">
              <a:solidFill>
                <a:schemeClr val="bg1">
                  <a:lumMod val="10000"/>
                  <a:lumOff val="90000"/>
                </a:schemeClr>
              </a:solidFill>
              <a:latin typeface="Avenir Next" charset="0"/>
              <a:ea typeface="Avenir Next" charset="0"/>
              <a:cs typeface="Avenir Next" charset="0"/>
            </a:endParaRPr>
          </a:p>
        </p:txBody>
      </p:sp>
      <p:grpSp>
        <p:nvGrpSpPr>
          <p:cNvPr id="4" name="Group 3"/>
          <p:cNvGrpSpPr/>
          <p:nvPr/>
        </p:nvGrpSpPr>
        <p:grpSpPr>
          <a:xfrm>
            <a:off x="4222826" y="7634706"/>
            <a:ext cx="7210345" cy="4252494"/>
            <a:chOff x="3619500" y="7634705"/>
            <a:chExt cx="8158612" cy="4811760"/>
          </a:xfrm>
        </p:grpSpPr>
        <p:sp>
          <p:nvSpPr>
            <p:cNvPr id="12" name="Rounded Rectangle 11"/>
            <p:cNvSpPr/>
            <p:nvPr/>
          </p:nvSpPr>
          <p:spPr>
            <a:xfrm>
              <a:off x="3619500" y="7634705"/>
              <a:ext cx="8158612" cy="4811760"/>
            </a:xfrm>
            <a:prstGeom prst="roundRect">
              <a:avLst>
                <a:gd name="adj" fmla="val 8910"/>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a:noFill/>
            </a:ln>
          </p:spPr>
          <p:style>
            <a:lnRef idx="1">
              <a:schemeClr val="accent5"/>
            </a:lnRef>
            <a:fillRef idx="3">
              <a:schemeClr val="accent5"/>
            </a:fillRef>
            <a:effectRef idx="2">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3289" y="7887056"/>
              <a:ext cx="8104822" cy="4343044"/>
            </a:xfrm>
            <a:prstGeom prst="rect">
              <a:avLst/>
            </a:prstGeom>
          </p:spPr>
        </p:pic>
      </p:grpSp>
      <p:grpSp>
        <p:nvGrpSpPr>
          <p:cNvPr id="7" name="Group 6"/>
          <p:cNvGrpSpPr/>
          <p:nvPr/>
        </p:nvGrpSpPr>
        <p:grpSpPr>
          <a:xfrm>
            <a:off x="13290289" y="6209768"/>
            <a:ext cx="6045461" cy="6459887"/>
            <a:chOff x="12984480" y="5939245"/>
            <a:chExt cx="6995160" cy="7474690"/>
          </a:xfrm>
        </p:grpSpPr>
        <p:sp>
          <p:nvSpPr>
            <p:cNvPr id="14" name="Rounded Rectangle 13"/>
            <p:cNvSpPr/>
            <p:nvPr/>
          </p:nvSpPr>
          <p:spPr>
            <a:xfrm>
              <a:off x="12984480" y="5939245"/>
              <a:ext cx="6995160" cy="7470926"/>
            </a:xfrm>
            <a:prstGeom prst="roundRect">
              <a:avLst>
                <a:gd name="adj" fmla="val 8910"/>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a:noFill/>
            </a:ln>
          </p:spPr>
          <p:style>
            <a:lnRef idx="1">
              <a:schemeClr val="accent5"/>
            </a:lnRef>
            <a:fillRef idx="3">
              <a:schemeClr val="accent5"/>
            </a:fillRef>
            <a:effectRef idx="2">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04520" y="6169931"/>
              <a:ext cx="6446284" cy="7244004"/>
            </a:xfrm>
            <a:prstGeom prst="rect">
              <a:avLst/>
            </a:prstGeom>
          </p:spPr>
        </p:pic>
      </p:grpSp>
    </p:spTree>
    <p:extLst>
      <p:ext uri="{BB962C8B-B14F-4D97-AF65-F5344CB8AC3E}">
        <p14:creationId xmlns:p14="http://schemas.microsoft.com/office/powerpoint/2010/main" val="327794502"/>
      </p:ext>
    </p:extLst>
  </p:cSld>
  <p:clrMapOvr>
    <a:masterClrMapping/>
  </p:clrMapOvr>
  <p:transition spd="med">
    <p:pull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13565830" y="2356233"/>
            <a:ext cx="5855864" cy="10238889"/>
          </a:xfrm>
          <a:prstGeom prst="roundRect">
            <a:avLst>
              <a:gd name="adj" fmla="val 8910"/>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a:noFill/>
          </a:ln>
        </p:spPr>
        <p:style>
          <a:lnRef idx="1">
            <a:schemeClr val="accent5"/>
          </a:lnRef>
          <a:fillRef idx="3">
            <a:schemeClr val="accent5"/>
          </a:fillRef>
          <a:effectRef idx="2">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13" name="Shape 73"/>
          <p:cNvSpPr>
            <a:spLocks noGrp="1"/>
          </p:cNvSpPr>
          <p:nvPr>
            <p:ph type="body" idx="1"/>
          </p:nvPr>
        </p:nvSpPr>
        <p:spPr>
          <a:xfrm>
            <a:off x="3673289" y="3634022"/>
            <a:ext cx="8267700" cy="1965659"/>
          </a:xfrm>
          <a:prstGeom prst="rect">
            <a:avLst/>
          </a:prstGeom>
        </p:spPr>
        <p:txBody>
          <a:bodyPr>
            <a:normAutofit/>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rPr lang="en-US" altLang="zh-CN" sz="3600" dirty="0">
                <a:solidFill>
                  <a:srgbClr val="F8FFFF"/>
                </a:solidFill>
                <a:latin typeface="Avenir Next" charset="0"/>
                <a:ea typeface="Avenir Next" charset="0"/>
                <a:cs typeface="Avenir Next" charset="0"/>
              </a:rPr>
              <a:t>#Make a scatter plot of men versus women and their mean rating for every movie.</a:t>
            </a:r>
          </a:p>
        </p:txBody>
      </p:sp>
      <p:sp>
        <p:nvSpPr>
          <p:cNvPr id="8" name="Shape 73"/>
          <p:cNvSpPr txBox="1">
            <a:spLocks/>
          </p:cNvSpPr>
          <p:nvPr/>
        </p:nvSpPr>
        <p:spPr>
          <a:xfrm>
            <a:off x="3673289" y="9560519"/>
            <a:ext cx="8267700" cy="1965660"/>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rmAutofit/>
          </a:bodyPr>
          <a:lstStyle>
            <a:lvl1pPr marL="601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1pPr>
            <a:lvl2pPr marL="1045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altLang="zh-CN" sz="3600" dirty="0">
                <a:solidFill>
                  <a:srgbClr val="F8FFFF"/>
                </a:solidFill>
                <a:latin typeface="Avenir Next" charset="0"/>
                <a:ea typeface="Avenir Next" charset="0"/>
                <a:cs typeface="Avenir Next" charset="0"/>
              </a:rPr>
              <a:t>#Make a scatter plot of men versus women and their mean rating for movies rated more than 200 times.</a:t>
            </a:r>
          </a:p>
        </p:txBody>
      </p:sp>
      <p:sp>
        <p:nvSpPr>
          <p:cNvPr id="11" name="Text Placeholder 1"/>
          <p:cNvSpPr txBox="1">
            <a:spLocks/>
          </p:cNvSpPr>
          <p:nvPr/>
        </p:nvSpPr>
        <p:spPr>
          <a:xfrm>
            <a:off x="3619500" y="747653"/>
            <a:ext cx="15716250" cy="538223"/>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spAutoFit/>
          </a:bodyPr>
          <a:lstStyle>
            <a:lvl1pPr marL="0" marR="0" indent="0" algn="l" defTabSz="642937" latinLnBrk="0">
              <a:lnSpc>
                <a:spcPct val="80000"/>
              </a:lnSpc>
              <a:spcBef>
                <a:spcPts val="0"/>
              </a:spcBef>
              <a:spcAft>
                <a:spcPts val="0"/>
              </a:spcAft>
              <a:buClrTx/>
              <a:buSzTx/>
              <a:buFontTx/>
              <a:buNone/>
              <a:tabLst/>
              <a:defRPr sz="3200" b="0" i="0" u="none" strike="noStrike" cap="all" spc="160" baseline="0">
                <a:ln>
                  <a:noFill/>
                </a:ln>
                <a:solidFill>
                  <a:srgbClr val="838787"/>
                </a:solidFill>
                <a:uFillTx/>
                <a:latin typeface="DIN Alternate"/>
                <a:ea typeface="DIN Alternate"/>
                <a:cs typeface="DIN Alternate"/>
                <a:sym typeface="DIN Alternate"/>
              </a:defRPr>
            </a:lvl1pPr>
            <a:lvl2pPr marL="1045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altLang="zh-CN" b="1" dirty="0">
                <a:solidFill>
                  <a:srgbClr val="F8FFFF"/>
                </a:solidFill>
                <a:latin typeface="Avenir Next" charset="0"/>
                <a:ea typeface="Avenir Next" charset="0"/>
                <a:cs typeface="Avenir Next" charset="0"/>
              </a:rPr>
              <a:t>What</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did</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we</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find</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and</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conjecture</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in</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the</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data</a:t>
            </a:r>
          </a:p>
        </p:txBody>
      </p:sp>
      <p:sp>
        <p:nvSpPr>
          <p:cNvPr id="14" name="Title 2"/>
          <p:cNvSpPr txBox="1">
            <a:spLocks/>
          </p:cNvSpPr>
          <p:nvPr/>
        </p:nvSpPr>
        <p:spPr>
          <a:xfrm>
            <a:off x="-349623" y="454508"/>
            <a:ext cx="4022912" cy="1285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Autofit/>
          </a:bodyPr>
          <a:lstStyle>
            <a:lvl1pPr marL="0" marR="0" indent="0" algn="l" defTabSz="821531" rtl="0" latinLnBrk="0">
              <a:lnSpc>
                <a:spcPct val="80000"/>
              </a:lnSpc>
              <a:spcBef>
                <a:spcPts val="3900"/>
              </a:spcBef>
              <a:spcAft>
                <a:spcPts val="0"/>
              </a:spcAft>
              <a:buClrTx/>
              <a:buSzTx/>
              <a:buFontTx/>
              <a:buNone/>
              <a:tabLst/>
              <a:defRPr sz="8400" b="0" i="0" u="none" strike="noStrike" cap="all" spc="0" baseline="0">
                <a:ln>
                  <a:noFill/>
                </a:ln>
                <a:solidFill>
                  <a:srgbClr val="D4AF37"/>
                </a:solidFill>
                <a:uFillTx/>
                <a:latin typeface="+mn-lt"/>
                <a:ea typeface="+mn-ea"/>
                <a:cs typeface="+mn-cs"/>
                <a:sym typeface="DIN Condensed"/>
              </a:defRPr>
            </a:lvl1pPr>
            <a:lvl2pPr marL="0" marR="0" indent="228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2pPr>
            <a:lvl3pPr marL="0" marR="0" indent="457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3pPr>
            <a:lvl4pPr marL="0" marR="0" indent="685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4pPr>
            <a:lvl5pPr marL="0" marR="0" indent="9144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5pPr>
            <a:lvl6pPr marL="0" marR="0" indent="11430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6pPr>
            <a:lvl7pPr marL="0" marR="0" indent="1371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7pPr>
            <a:lvl8pPr marL="0" marR="0" indent="1600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8pPr>
            <a:lvl9pPr marL="0" marR="0" indent="1828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9pPr>
          </a:lstStyle>
          <a:p>
            <a:pPr hangingPunct="1"/>
            <a:r>
              <a:rPr lang="en-US" sz="9000" b="1" dirty="0">
                <a:latin typeface="Avenir Next" charset="0"/>
                <a:ea typeface="Avenir Next" charset="0"/>
                <a:cs typeface="Avenir Next" charset="0"/>
              </a:rPr>
              <a:t>three</a:t>
            </a:r>
            <a:endParaRPr lang="en-US" sz="9000" b="1" dirty="0">
              <a:solidFill>
                <a:schemeClr val="bg1">
                  <a:lumMod val="10000"/>
                  <a:lumOff val="90000"/>
                </a:schemeClr>
              </a:solidFill>
              <a:latin typeface="Avenir Next" charset="0"/>
              <a:ea typeface="Avenir Next" charset="0"/>
              <a:cs typeface="Avenir Next"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02606" y="2811784"/>
            <a:ext cx="4782312" cy="33832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02606" y="8879141"/>
            <a:ext cx="4782312" cy="3328416"/>
          </a:xfrm>
          <a:prstGeom prst="rect">
            <a:avLst/>
          </a:prstGeom>
        </p:spPr>
      </p:pic>
      <p:pic>
        <p:nvPicPr>
          <p:cNvPr id="4" name="Picture 3"/>
          <p:cNvPicPr>
            <a:picLocks noChangeAspect="1"/>
          </p:cNvPicPr>
          <p:nvPr/>
        </p:nvPicPr>
        <p:blipFill>
          <a:blip r:embed="rId5" cstate="print">
            <a:alphaModFix amt="70000"/>
            <a:extLst>
              <a:ext uri="{28A0092B-C50C-407E-A947-70E740481C1C}">
                <a14:useLocalDpi xmlns:a14="http://schemas.microsoft.com/office/drawing/2010/main" val="0"/>
              </a:ext>
            </a:extLst>
          </a:blip>
          <a:stretch>
            <a:fillRect/>
          </a:stretch>
        </p:blipFill>
        <p:spPr>
          <a:xfrm>
            <a:off x="15559986" y="6650615"/>
            <a:ext cx="1867551" cy="1975294"/>
          </a:xfrm>
          <a:prstGeom prst="rect">
            <a:avLst/>
          </a:prstGeom>
        </p:spPr>
      </p:pic>
    </p:spTree>
    <p:extLst>
      <p:ext uri="{BB962C8B-B14F-4D97-AF65-F5344CB8AC3E}">
        <p14:creationId xmlns:p14="http://schemas.microsoft.com/office/powerpoint/2010/main" val="946485345"/>
      </p:ext>
    </p:extLst>
  </p:cSld>
  <p:clrMapOvr>
    <a:masterClrMapping/>
  </p:clrMapOvr>
  <p:transition spd="med">
    <p:pull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73"/>
          <p:cNvSpPr txBox="1">
            <a:spLocks/>
          </p:cNvSpPr>
          <p:nvPr/>
        </p:nvSpPr>
        <p:spPr>
          <a:xfrm>
            <a:off x="3585032" y="2414691"/>
            <a:ext cx="17392964" cy="183537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Autofit/>
          </a:bodyPr>
          <a:lstStyle>
            <a:lvl1pPr marL="601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1pPr>
            <a:lvl2pPr marL="1045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altLang="zh-CN" sz="4400" dirty="0">
                <a:solidFill>
                  <a:srgbClr val="F8FFFF"/>
                </a:solidFill>
                <a:latin typeface="Avenir Next" charset="0"/>
                <a:ea typeface="Avenir Next" charset="0"/>
                <a:cs typeface="Avenir Next" charset="0"/>
              </a:rPr>
              <a:t>#Compute the correlation coefficient between the ratings of men and women</a:t>
            </a:r>
            <a:r>
              <a:rPr lang="en-US" altLang="zh-CN" sz="3200" dirty="0">
                <a:solidFill>
                  <a:srgbClr val="F8FFFF"/>
                </a:solidFill>
                <a:latin typeface="Avenir Next" charset="0"/>
                <a:ea typeface="Avenir Next" charset="0"/>
                <a:cs typeface="Avenir Next" charset="0"/>
              </a:rPr>
              <a:t>.</a:t>
            </a:r>
          </a:p>
        </p:txBody>
      </p:sp>
      <p:sp>
        <p:nvSpPr>
          <p:cNvPr id="11" name="Text Placeholder 1"/>
          <p:cNvSpPr txBox="1">
            <a:spLocks/>
          </p:cNvSpPr>
          <p:nvPr/>
        </p:nvSpPr>
        <p:spPr>
          <a:xfrm>
            <a:off x="3619500" y="747653"/>
            <a:ext cx="15716250" cy="538223"/>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spAutoFit/>
          </a:bodyPr>
          <a:lstStyle>
            <a:lvl1pPr marL="0" marR="0" indent="0" algn="l" defTabSz="642937" latinLnBrk="0">
              <a:lnSpc>
                <a:spcPct val="80000"/>
              </a:lnSpc>
              <a:spcBef>
                <a:spcPts val="0"/>
              </a:spcBef>
              <a:spcAft>
                <a:spcPts val="0"/>
              </a:spcAft>
              <a:buClrTx/>
              <a:buSzTx/>
              <a:buFontTx/>
              <a:buNone/>
              <a:tabLst/>
              <a:defRPr sz="3200" b="0" i="0" u="none" strike="noStrike" cap="all" spc="160" baseline="0">
                <a:ln>
                  <a:noFill/>
                </a:ln>
                <a:solidFill>
                  <a:srgbClr val="838787"/>
                </a:solidFill>
                <a:uFillTx/>
                <a:latin typeface="DIN Alternate"/>
                <a:ea typeface="DIN Alternate"/>
                <a:cs typeface="DIN Alternate"/>
                <a:sym typeface="DIN Alternate"/>
              </a:defRPr>
            </a:lvl1pPr>
            <a:lvl2pPr marL="1045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altLang="zh-CN" b="1" dirty="0">
                <a:solidFill>
                  <a:srgbClr val="F8FFFF"/>
                </a:solidFill>
                <a:latin typeface="Avenir Next" charset="0"/>
                <a:ea typeface="Avenir Next" charset="0"/>
                <a:cs typeface="Avenir Next" charset="0"/>
              </a:rPr>
              <a:t>What</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did</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we</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find</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and</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conjecture</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in</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the</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data</a:t>
            </a:r>
          </a:p>
        </p:txBody>
      </p:sp>
      <p:sp>
        <p:nvSpPr>
          <p:cNvPr id="14" name="Title 2"/>
          <p:cNvSpPr txBox="1">
            <a:spLocks/>
          </p:cNvSpPr>
          <p:nvPr/>
        </p:nvSpPr>
        <p:spPr>
          <a:xfrm>
            <a:off x="-349623" y="454508"/>
            <a:ext cx="4022912" cy="1285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Autofit/>
          </a:bodyPr>
          <a:lstStyle>
            <a:lvl1pPr marL="0" marR="0" indent="0" algn="l" defTabSz="821531" rtl="0" latinLnBrk="0">
              <a:lnSpc>
                <a:spcPct val="80000"/>
              </a:lnSpc>
              <a:spcBef>
                <a:spcPts val="3900"/>
              </a:spcBef>
              <a:spcAft>
                <a:spcPts val="0"/>
              </a:spcAft>
              <a:buClrTx/>
              <a:buSzTx/>
              <a:buFontTx/>
              <a:buNone/>
              <a:tabLst/>
              <a:defRPr sz="8400" b="0" i="0" u="none" strike="noStrike" cap="all" spc="0" baseline="0">
                <a:ln>
                  <a:noFill/>
                </a:ln>
                <a:solidFill>
                  <a:srgbClr val="D4AF37"/>
                </a:solidFill>
                <a:uFillTx/>
                <a:latin typeface="+mn-lt"/>
                <a:ea typeface="+mn-ea"/>
                <a:cs typeface="+mn-cs"/>
                <a:sym typeface="DIN Condensed"/>
              </a:defRPr>
            </a:lvl1pPr>
            <a:lvl2pPr marL="0" marR="0" indent="228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2pPr>
            <a:lvl3pPr marL="0" marR="0" indent="457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3pPr>
            <a:lvl4pPr marL="0" marR="0" indent="685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4pPr>
            <a:lvl5pPr marL="0" marR="0" indent="9144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5pPr>
            <a:lvl6pPr marL="0" marR="0" indent="11430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6pPr>
            <a:lvl7pPr marL="0" marR="0" indent="1371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7pPr>
            <a:lvl8pPr marL="0" marR="0" indent="1600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8pPr>
            <a:lvl9pPr marL="0" marR="0" indent="1828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9pPr>
          </a:lstStyle>
          <a:p>
            <a:pPr hangingPunct="1"/>
            <a:r>
              <a:rPr lang="en-US" sz="9000" b="1" dirty="0">
                <a:latin typeface="Avenir Next" charset="0"/>
                <a:ea typeface="Avenir Next" charset="0"/>
                <a:cs typeface="Avenir Next" charset="0"/>
              </a:rPr>
              <a:t>three</a:t>
            </a:r>
            <a:endParaRPr lang="en-US" sz="9000" b="1" dirty="0">
              <a:solidFill>
                <a:schemeClr val="bg1">
                  <a:lumMod val="10000"/>
                  <a:lumOff val="90000"/>
                </a:schemeClr>
              </a:solidFill>
              <a:latin typeface="Avenir Next" charset="0"/>
              <a:ea typeface="Avenir Next" charset="0"/>
              <a:cs typeface="Avenir Next" charset="0"/>
            </a:endParaRPr>
          </a:p>
        </p:txBody>
      </p:sp>
      <p:grpSp>
        <p:nvGrpSpPr>
          <p:cNvPr id="2" name="Group 1"/>
          <p:cNvGrpSpPr/>
          <p:nvPr/>
        </p:nvGrpSpPr>
        <p:grpSpPr>
          <a:xfrm>
            <a:off x="7034647" y="4599903"/>
            <a:ext cx="10493734" cy="8195809"/>
            <a:chOff x="6885656" y="4570406"/>
            <a:chExt cx="10493734" cy="8195809"/>
          </a:xfrm>
        </p:grpSpPr>
        <p:grpSp>
          <p:nvGrpSpPr>
            <p:cNvPr id="18" name="Group 43"/>
            <p:cNvGrpSpPr/>
            <p:nvPr/>
          </p:nvGrpSpPr>
          <p:grpSpPr>
            <a:xfrm>
              <a:off x="6885656" y="4570406"/>
              <a:ext cx="4713739" cy="6444285"/>
              <a:chOff x="2643174" y="1500180"/>
              <a:chExt cx="1587688" cy="2077669"/>
            </a:xfrm>
          </p:grpSpPr>
          <p:sp>
            <p:nvSpPr>
              <p:cNvPr id="19" name="Arc 2"/>
              <p:cNvSpPr/>
              <p:nvPr/>
            </p:nvSpPr>
            <p:spPr>
              <a:xfrm>
                <a:off x="2643174" y="1500180"/>
                <a:ext cx="1587688" cy="1587688"/>
              </a:xfrm>
              <a:prstGeom prst="arc">
                <a:avLst>
                  <a:gd name="adj1" fmla="val 6246170"/>
                  <a:gd name="adj2" fmla="val 13766270"/>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8FFFF"/>
                  </a:solidFill>
                  <a:latin typeface="Avenir Next" charset="0"/>
                  <a:ea typeface="Avenir Next" charset="0"/>
                  <a:cs typeface="Avenir Next" charset="0"/>
                </a:endParaRPr>
              </a:p>
            </p:txBody>
          </p:sp>
          <p:sp>
            <p:nvSpPr>
              <p:cNvPr id="20" name="Arc 8"/>
              <p:cNvSpPr/>
              <p:nvPr/>
            </p:nvSpPr>
            <p:spPr>
              <a:xfrm>
                <a:off x="2643174" y="1627930"/>
                <a:ext cx="1587688" cy="1459938"/>
              </a:xfrm>
              <a:prstGeom prst="arc">
                <a:avLst>
                  <a:gd name="adj1" fmla="val 10689841"/>
                  <a:gd name="adj2" fmla="val 4270614"/>
                </a:avLst>
              </a:prstGeom>
              <a:ln w="254000">
                <a:solidFill>
                  <a:srgbClr val="D4AF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8FFFF"/>
                  </a:solidFill>
                  <a:latin typeface="Avenir Next" charset="0"/>
                  <a:ea typeface="Avenir Next" charset="0"/>
                  <a:cs typeface="Avenir Next" charset="0"/>
                </a:endParaRPr>
              </a:p>
            </p:txBody>
          </p:sp>
          <p:sp>
            <p:nvSpPr>
              <p:cNvPr id="21" name="Oval 16"/>
              <p:cNvSpPr/>
              <p:nvPr/>
            </p:nvSpPr>
            <p:spPr>
              <a:xfrm>
                <a:off x="3134665" y="2668223"/>
                <a:ext cx="652930" cy="652930"/>
              </a:xfrm>
              <a:prstGeom prst="ellipse">
                <a:avLst/>
              </a:prstGeom>
              <a:solidFill>
                <a:srgbClr val="D4AF37"/>
              </a:solidFill>
              <a:ln w="76200">
                <a:solidFill>
                  <a:srgbClr val="D4A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8FFFF"/>
                  </a:solidFill>
                  <a:latin typeface="Avenir Next" charset="0"/>
                  <a:ea typeface="Avenir Next" charset="0"/>
                  <a:cs typeface="Avenir Next" charset="0"/>
                </a:endParaRPr>
              </a:p>
            </p:txBody>
          </p:sp>
          <p:sp>
            <p:nvSpPr>
              <p:cNvPr id="24" name="Rectangle 34"/>
              <p:cNvSpPr/>
              <p:nvPr/>
            </p:nvSpPr>
            <p:spPr>
              <a:xfrm>
                <a:off x="3159427" y="3429006"/>
                <a:ext cx="589707" cy="148843"/>
              </a:xfrm>
              <a:prstGeom prst="rect">
                <a:avLst/>
              </a:prstGeom>
            </p:spPr>
            <p:txBody>
              <a:bodyPr wrap="none">
                <a:spAutoFit/>
              </a:bodyPr>
              <a:lstStyle/>
              <a:p>
                <a:pPr algn="ctr"/>
                <a:r>
                  <a:rPr lang="en-US" sz="2400" b="1" dirty="0">
                    <a:solidFill>
                      <a:srgbClr val="F8FFFF"/>
                    </a:solidFill>
                    <a:latin typeface="Avenir Next" charset="0"/>
                    <a:ea typeface="Avenir Next" charset="0"/>
                    <a:cs typeface="Avenir Next" charset="0"/>
                  </a:rPr>
                  <a:t>All Movies</a:t>
                </a:r>
              </a:p>
            </p:txBody>
          </p:sp>
          <p:sp>
            <p:nvSpPr>
              <p:cNvPr id="25" name="Rectangle 39"/>
              <p:cNvSpPr/>
              <p:nvPr/>
            </p:nvSpPr>
            <p:spPr>
              <a:xfrm>
                <a:off x="3134152" y="1928808"/>
                <a:ext cx="683114" cy="208380"/>
              </a:xfrm>
              <a:prstGeom prst="rect">
                <a:avLst/>
              </a:prstGeom>
            </p:spPr>
            <p:txBody>
              <a:bodyPr wrap="none">
                <a:spAutoFit/>
              </a:bodyPr>
              <a:lstStyle/>
              <a:p>
                <a:pPr algn="ctr"/>
                <a:r>
                  <a:rPr lang="en-US" sz="3600" dirty="0">
                    <a:solidFill>
                      <a:srgbClr val="F8FFFF"/>
                    </a:solidFill>
                    <a:latin typeface="Avenir Next" charset="0"/>
                    <a:ea typeface="Avenir Next" charset="0"/>
                    <a:cs typeface="Avenir Next" charset="0"/>
                  </a:rPr>
                  <a:t>76.319%</a:t>
                </a:r>
              </a:p>
            </p:txBody>
          </p:sp>
        </p:grpSp>
        <p:grpSp>
          <p:nvGrpSpPr>
            <p:cNvPr id="30" name="Group 299"/>
            <p:cNvGrpSpPr/>
            <p:nvPr/>
          </p:nvGrpSpPr>
          <p:grpSpPr>
            <a:xfrm>
              <a:off x="8704117" y="8465877"/>
              <a:ext cx="504914" cy="1396283"/>
              <a:chOff x="6141009" y="3540977"/>
              <a:chExt cx="85046" cy="216315"/>
            </a:xfrm>
            <a:solidFill>
              <a:schemeClr val="accent1">
                <a:lumMod val="40000"/>
                <a:lumOff val="60000"/>
              </a:schemeClr>
            </a:solidFill>
          </p:grpSpPr>
          <p:sp>
            <p:nvSpPr>
              <p:cNvPr id="32" name="Freeform 12"/>
              <p:cNvSpPr>
                <a:spLocks/>
              </p:cNvSpPr>
              <p:nvPr/>
            </p:nvSpPr>
            <p:spPr bwMode="auto">
              <a:xfrm>
                <a:off x="6141009" y="3577954"/>
                <a:ext cx="85046" cy="179338"/>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Oval 13"/>
              <p:cNvSpPr>
                <a:spLocks noChangeArrowheads="1"/>
              </p:cNvSpPr>
              <p:nvPr/>
            </p:nvSpPr>
            <p:spPr bwMode="auto">
              <a:xfrm>
                <a:off x="6166893" y="3540977"/>
                <a:ext cx="33741" cy="337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5" name="Group 302"/>
            <p:cNvGrpSpPr/>
            <p:nvPr/>
          </p:nvGrpSpPr>
          <p:grpSpPr>
            <a:xfrm>
              <a:off x="9303050" y="8469181"/>
              <a:ext cx="570224" cy="1392180"/>
              <a:chOff x="6138760" y="4271257"/>
              <a:chExt cx="97227" cy="209688"/>
            </a:xfrm>
            <a:solidFill>
              <a:schemeClr val="accent6">
                <a:lumMod val="20000"/>
                <a:lumOff val="80000"/>
              </a:schemeClr>
            </a:solidFill>
          </p:grpSpPr>
          <p:sp>
            <p:nvSpPr>
              <p:cNvPr id="37" name="Oval 32"/>
              <p:cNvSpPr>
                <a:spLocks noChangeArrowheads="1"/>
              </p:cNvSpPr>
              <p:nvPr/>
            </p:nvSpPr>
            <p:spPr bwMode="auto">
              <a:xfrm>
                <a:off x="6171468" y="4271257"/>
                <a:ext cx="30916" cy="31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p:cNvSpPr>
                <a:spLocks/>
              </p:cNvSpPr>
              <p:nvPr/>
            </p:nvSpPr>
            <p:spPr bwMode="auto">
              <a:xfrm>
                <a:off x="6138760" y="4309341"/>
                <a:ext cx="97227" cy="171604"/>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43"/>
            <p:cNvGrpSpPr/>
            <p:nvPr/>
          </p:nvGrpSpPr>
          <p:grpSpPr>
            <a:xfrm>
              <a:off x="7712928" y="4570406"/>
              <a:ext cx="9666462" cy="8195809"/>
              <a:chOff x="974991" y="1500180"/>
              <a:chExt cx="3255871" cy="2642369"/>
            </a:xfrm>
          </p:grpSpPr>
          <p:sp>
            <p:nvSpPr>
              <p:cNvPr id="40" name="Arc 2"/>
              <p:cNvSpPr/>
              <p:nvPr/>
            </p:nvSpPr>
            <p:spPr>
              <a:xfrm>
                <a:off x="2643174" y="1500180"/>
                <a:ext cx="1587688" cy="1587688"/>
              </a:xfrm>
              <a:prstGeom prst="arc">
                <a:avLst>
                  <a:gd name="adj1" fmla="val 6246170"/>
                  <a:gd name="adj2" fmla="val 13766270"/>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8FFFF"/>
                  </a:solidFill>
                  <a:latin typeface="Avenir Next" charset="0"/>
                  <a:ea typeface="Avenir Next" charset="0"/>
                  <a:cs typeface="Avenir Next" charset="0"/>
                </a:endParaRPr>
              </a:p>
            </p:txBody>
          </p:sp>
          <p:sp>
            <p:nvSpPr>
              <p:cNvPr id="41" name="Arc 8"/>
              <p:cNvSpPr/>
              <p:nvPr/>
            </p:nvSpPr>
            <p:spPr>
              <a:xfrm>
                <a:off x="2643174" y="1623918"/>
                <a:ext cx="1587688" cy="1463950"/>
              </a:xfrm>
              <a:prstGeom prst="arc">
                <a:avLst>
                  <a:gd name="adj1" fmla="val 8393392"/>
                  <a:gd name="adj2" fmla="val 4270614"/>
                </a:avLst>
              </a:prstGeom>
              <a:ln w="254000">
                <a:solidFill>
                  <a:srgbClr val="D4AF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8FFFF"/>
                  </a:solidFill>
                  <a:latin typeface="Avenir Next" charset="0"/>
                  <a:ea typeface="Avenir Next" charset="0"/>
                  <a:cs typeface="Avenir Next" charset="0"/>
                </a:endParaRPr>
              </a:p>
            </p:txBody>
          </p:sp>
          <p:sp>
            <p:nvSpPr>
              <p:cNvPr id="42" name="Oval 16"/>
              <p:cNvSpPr/>
              <p:nvPr/>
            </p:nvSpPr>
            <p:spPr>
              <a:xfrm>
                <a:off x="3134665" y="2668223"/>
                <a:ext cx="652930" cy="652930"/>
              </a:xfrm>
              <a:prstGeom prst="ellipse">
                <a:avLst/>
              </a:prstGeom>
              <a:solidFill>
                <a:srgbClr val="D4AF37"/>
              </a:solidFill>
              <a:ln w="76200">
                <a:solidFill>
                  <a:srgbClr val="D4A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8FFFF"/>
                  </a:solidFill>
                  <a:latin typeface="Avenir Next" charset="0"/>
                  <a:ea typeface="Avenir Next" charset="0"/>
                  <a:cs typeface="Avenir Next" charset="0"/>
                </a:endParaRPr>
              </a:p>
            </p:txBody>
          </p:sp>
          <p:sp>
            <p:nvSpPr>
              <p:cNvPr id="43" name="Rectangle 33"/>
              <p:cNvSpPr/>
              <p:nvPr/>
            </p:nvSpPr>
            <p:spPr>
              <a:xfrm>
                <a:off x="974991" y="3795249"/>
                <a:ext cx="3087376" cy="347300"/>
              </a:xfrm>
              <a:prstGeom prst="rect">
                <a:avLst/>
              </a:prstGeom>
            </p:spPr>
            <p:txBody>
              <a:bodyPr wrap="square">
                <a:spAutoFit/>
              </a:bodyPr>
              <a:lstStyle/>
              <a:p>
                <a:pPr algn="ctr"/>
                <a:r>
                  <a:rPr lang="en-US" sz="3200" b="1" dirty="0">
                    <a:solidFill>
                      <a:srgbClr val="D4AF37"/>
                    </a:solidFill>
                    <a:latin typeface="Avenir Next" charset="0"/>
                    <a:ea typeface="Avenir Next" charset="0"/>
                    <a:cs typeface="Avenir Next" charset="0"/>
                  </a:rPr>
                  <a:t>Correlation coefficient between the ratings of men and women</a:t>
                </a:r>
              </a:p>
            </p:txBody>
          </p:sp>
          <p:sp>
            <p:nvSpPr>
              <p:cNvPr id="44" name="Rectangle 34"/>
              <p:cNvSpPr/>
              <p:nvPr/>
            </p:nvSpPr>
            <p:spPr>
              <a:xfrm>
                <a:off x="2813339" y="3429006"/>
                <a:ext cx="1281891" cy="148843"/>
              </a:xfrm>
              <a:prstGeom prst="rect">
                <a:avLst/>
              </a:prstGeom>
            </p:spPr>
            <p:txBody>
              <a:bodyPr wrap="none">
                <a:spAutoFit/>
              </a:bodyPr>
              <a:lstStyle/>
              <a:p>
                <a:pPr algn="ctr"/>
                <a:r>
                  <a:rPr lang="en-US" sz="2400" b="1" dirty="0">
                    <a:solidFill>
                      <a:srgbClr val="F8FFFF"/>
                    </a:solidFill>
                    <a:latin typeface="Avenir Next" charset="0"/>
                    <a:ea typeface="Avenir Next" charset="0"/>
                    <a:cs typeface="Avenir Next" charset="0"/>
                  </a:rPr>
                  <a:t>Movies over 200 ratings</a:t>
                </a:r>
              </a:p>
            </p:txBody>
          </p:sp>
          <p:sp>
            <p:nvSpPr>
              <p:cNvPr id="45" name="Rectangle 39"/>
              <p:cNvSpPr/>
              <p:nvPr/>
            </p:nvSpPr>
            <p:spPr>
              <a:xfrm>
                <a:off x="3089069" y="1928808"/>
                <a:ext cx="773282" cy="208380"/>
              </a:xfrm>
              <a:prstGeom prst="rect">
                <a:avLst/>
              </a:prstGeom>
            </p:spPr>
            <p:txBody>
              <a:bodyPr wrap="none">
                <a:spAutoFit/>
              </a:bodyPr>
              <a:lstStyle/>
              <a:p>
                <a:pPr algn="ctr"/>
                <a:r>
                  <a:rPr lang="en-US" sz="3600" dirty="0">
                    <a:solidFill>
                      <a:srgbClr val="F8FFFF"/>
                    </a:solidFill>
                    <a:latin typeface="Avenir Next" charset="0"/>
                    <a:ea typeface="Avenir Next" charset="0"/>
                    <a:cs typeface="Avenir Next" charset="0"/>
                  </a:rPr>
                  <a:t>91.8361%</a:t>
                </a:r>
              </a:p>
            </p:txBody>
          </p:sp>
        </p:grpSp>
        <p:grpSp>
          <p:nvGrpSpPr>
            <p:cNvPr id="46" name="Group 299"/>
            <p:cNvGrpSpPr/>
            <p:nvPr/>
          </p:nvGrpSpPr>
          <p:grpSpPr>
            <a:xfrm>
              <a:off x="14539024" y="8528939"/>
              <a:ext cx="504914" cy="1396283"/>
              <a:chOff x="6141009" y="3540977"/>
              <a:chExt cx="85046" cy="216315"/>
            </a:xfrm>
            <a:solidFill>
              <a:schemeClr val="accent1">
                <a:lumMod val="40000"/>
                <a:lumOff val="60000"/>
              </a:schemeClr>
            </a:solidFill>
          </p:grpSpPr>
          <p:sp>
            <p:nvSpPr>
              <p:cNvPr id="47" name="Freeform 12"/>
              <p:cNvSpPr>
                <a:spLocks/>
              </p:cNvSpPr>
              <p:nvPr/>
            </p:nvSpPr>
            <p:spPr bwMode="auto">
              <a:xfrm>
                <a:off x="6141009" y="3577954"/>
                <a:ext cx="85046" cy="179338"/>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Oval 13"/>
              <p:cNvSpPr>
                <a:spLocks noChangeArrowheads="1"/>
              </p:cNvSpPr>
              <p:nvPr/>
            </p:nvSpPr>
            <p:spPr bwMode="auto">
              <a:xfrm>
                <a:off x="6166893" y="3540977"/>
                <a:ext cx="33741" cy="337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9" name="Group 302"/>
            <p:cNvGrpSpPr/>
            <p:nvPr/>
          </p:nvGrpSpPr>
          <p:grpSpPr>
            <a:xfrm>
              <a:off x="15106426" y="8500712"/>
              <a:ext cx="570224" cy="1392180"/>
              <a:chOff x="6138760" y="4271257"/>
              <a:chExt cx="97227" cy="209688"/>
            </a:xfrm>
            <a:solidFill>
              <a:schemeClr val="accent6">
                <a:lumMod val="20000"/>
                <a:lumOff val="80000"/>
              </a:schemeClr>
            </a:solidFill>
          </p:grpSpPr>
          <p:sp>
            <p:nvSpPr>
              <p:cNvPr id="50" name="Oval 32"/>
              <p:cNvSpPr>
                <a:spLocks noChangeArrowheads="1"/>
              </p:cNvSpPr>
              <p:nvPr/>
            </p:nvSpPr>
            <p:spPr bwMode="auto">
              <a:xfrm>
                <a:off x="6171468" y="4271257"/>
                <a:ext cx="30916" cy="31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7"/>
              <p:cNvSpPr>
                <a:spLocks/>
              </p:cNvSpPr>
              <p:nvPr/>
            </p:nvSpPr>
            <p:spPr bwMode="auto">
              <a:xfrm>
                <a:off x="6138760" y="4309341"/>
                <a:ext cx="97227" cy="171604"/>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34" name="Arc 8"/>
          <p:cNvSpPr/>
          <p:nvPr/>
        </p:nvSpPr>
        <p:spPr>
          <a:xfrm>
            <a:off x="7034646" y="5056957"/>
            <a:ext cx="4713739" cy="4528275"/>
          </a:xfrm>
          <a:prstGeom prst="arc">
            <a:avLst>
              <a:gd name="adj1" fmla="val 5271755"/>
              <a:gd name="adj2" fmla="val 10791348"/>
            </a:avLst>
          </a:prstGeom>
          <a:noFill/>
          <a:ln w="254000">
            <a:solidFill>
              <a:srgbClr val="D4AF37">
                <a:alpha val="24000"/>
              </a:srgb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8FFFF"/>
              </a:solidFill>
              <a:latin typeface="Avenir Next" charset="0"/>
              <a:ea typeface="Avenir Next" charset="0"/>
              <a:cs typeface="Avenir Next" charset="0"/>
            </a:endParaRPr>
          </a:p>
        </p:txBody>
      </p:sp>
      <p:sp>
        <p:nvSpPr>
          <p:cNvPr id="36" name="Arc 8"/>
          <p:cNvSpPr/>
          <p:nvPr/>
        </p:nvSpPr>
        <p:spPr>
          <a:xfrm>
            <a:off x="12814641" y="5056956"/>
            <a:ext cx="4713739" cy="4528275"/>
          </a:xfrm>
          <a:prstGeom prst="arc">
            <a:avLst>
              <a:gd name="adj1" fmla="val 5271755"/>
              <a:gd name="adj2" fmla="val 10791348"/>
            </a:avLst>
          </a:prstGeom>
          <a:noFill/>
          <a:ln w="254000">
            <a:solidFill>
              <a:srgbClr val="D4AF37">
                <a:alpha val="24000"/>
              </a:srgb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8FFFF"/>
              </a:solidFill>
              <a:latin typeface="Avenir Next" charset="0"/>
              <a:ea typeface="Avenir Next" charset="0"/>
              <a:cs typeface="Avenir Next" charset="0"/>
            </a:endParaRPr>
          </a:p>
        </p:txBody>
      </p:sp>
    </p:spTree>
    <p:extLst>
      <p:ext uri="{BB962C8B-B14F-4D97-AF65-F5344CB8AC3E}">
        <p14:creationId xmlns:p14="http://schemas.microsoft.com/office/powerpoint/2010/main" val="3518448988"/>
      </p:ext>
    </p:extLst>
  </p:cSld>
  <p:clrMapOvr>
    <a:masterClrMapping/>
  </p:clrMapOvr>
  <p:transition spd="med">
    <p:pull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11570188" y="1635880"/>
            <a:ext cx="9092920" cy="8297234"/>
          </a:xfrm>
          <a:prstGeom prst="roundRect">
            <a:avLst>
              <a:gd name="adj" fmla="val 8910"/>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a:noFill/>
          </a:ln>
        </p:spPr>
        <p:style>
          <a:lnRef idx="1">
            <a:schemeClr val="accent5"/>
          </a:lnRef>
          <a:fillRef idx="3">
            <a:schemeClr val="accent5"/>
          </a:fillRef>
          <a:effectRef idx="2">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12" name="Rounded Rectangle 11"/>
          <p:cNvSpPr/>
          <p:nvPr/>
        </p:nvSpPr>
        <p:spPr>
          <a:xfrm>
            <a:off x="3619499" y="1635880"/>
            <a:ext cx="7483929" cy="8297234"/>
          </a:xfrm>
          <a:prstGeom prst="roundRect">
            <a:avLst>
              <a:gd name="adj" fmla="val 8910"/>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a:noFill/>
          </a:ln>
        </p:spPr>
        <p:style>
          <a:lnRef idx="1">
            <a:schemeClr val="accent5"/>
          </a:lnRef>
          <a:fillRef idx="3">
            <a:schemeClr val="accent5"/>
          </a:fillRef>
          <a:effectRef idx="2">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sp>
        <p:nvSpPr>
          <p:cNvPr id="13" name="Shape 73"/>
          <p:cNvSpPr>
            <a:spLocks noGrp="1"/>
          </p:cNvSpPr>
          <p:nvPr>
            <p:ph type="body" idx="1"/>
          </p:nvPr>
        </p:nvSpPr>
        <p:spPr>
          <a:xfrm>
            <a:off x="3619500" y="10096622"/>
            <a:ext cx="7274923" cy="3493956"/>
          </a:xfrm>
          <a:prstGeom prst="rect">
            <a:avLst/>
          </a:prstGeom>
        </p:spPr>
        <p:txBody>
          <a:bodyPr>
            <a:noAutofit/>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rPr lang="en-US" altLang="zh-CN" sz="2400" b="1" dirty="0">
                <a:solidFill>
                  <a:srgbClr val="F8FFFF"/>
                </a:solidFill>
                <a:latin typeface="Avenir Next" charset="0"/>
                <a:ea typeface="Avenir Next" charset="0"/>
                <a:cs typeface="Avenir Next" charset="0"/>
              </a:rPr>
              <a:t>#1. We conjecture that under the circumstance that "age between 25-34", we can predict the ratings by other gender.</a:t>
            </a:r>
          </a:p>
          <a:p>
            <a:r>
              <a:rPr lang="en-US" altLang="zh-CN" sz="2400" dirty="0">
                <a:solidFill>
                  <a:schemeClr val="accent1">
                    <a:lumMod val="40000"/>
                    <a:lumOff val="60000"/>
                  </a:schemeClr>
                </a:solidFill>
                <a:latin typeface="Avenir Next" charset="0"/>
                <a:ea typeface="Avenir Next" charset="0"/>
                <a:cs typeface="Avenir Next" charset="0"/>
              </a:rPr>
              <a:t>#Compute the correlation coefficients between the ratings of men and women among different age groups.</a:t>
            </a:r>
            <a:endParaRPr sz="2400" dirty="0">
              <a:solidFill>
                <a:schemeClr val="accent1">
                  <a:lumMod val="40000"/>
                  <a:lumOff val="60000"/>
                </a:schemeClr>
              </a:solidFill>
              <a:latin typeface="Avenir Next" charset="0"/>
              <a:ea typeface="Avenir Next" charset="0"/>
              <a:cs typeface="Avenir Next" charset="0"/>
            </a:endParaRPr>
          </a:p>
        </p:txBody>
      </p:sp>
      <p:sp>
        <p:nvSpPr>
          <p:cNvPr id="9" name="Shape 73"/>
          <p:cNvSpPr txBox="1">
            <a:spLocks/>
          </p:cNvSpPr>
          <p:nvPr/>
        </p:nvSpPr>
        <p:spPr>
          <a:xfrm>
            <a:off x="11310682" y="10096622"/>
            <a:ext cx="9611932" cy="2919190"/>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Autofit/>
          </a:bodyPr>
          <a:lstStyle>
            <a:lvl1pPr marL="601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1pPr>
            <a:lvl2pPr marL="1045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altLang="zh-CN" sz="2400" b="1" dirty="0">
                <a:solidFill>
                  <a:srgbClr val="F8FFFF"/>
                </a:solidFill>
                <a:latin typeface="Avenir Next" charset="0"/>
                <a:ea typeface="Avenir Next" charset="0"/>
                <a:cs typeface="Avenir Next" charset="0"/>
              </a:rPr>
              <a:t>#2. We conjecture that under the circumstance that "the occupation is academic/educator", we can predict the ratings by other gender.</a:t>
            </a:r>
          </a:p>
          <a:p>
            <a:pPr hangingPunct="1"/>
            <a:r>
              <a:rPr lang="en-US" altLang="zh-CN" sz="2400" dirty="0">
                <a:solidFill>
                  <a:schemeClr val="accent1">
                    <a:lumMod val="40000"/>
                    <a:lumOff val="60000"/>
                  </a:schemeClr>
                </a:solidFill>
                <a:latin typeface="Avenir Next" charset="0"/>
                <a:ea typeface="Avenir Next" charset="0"/>
                <a:cs typeface="Avenir Next" charset="0"/>
              </a:rPr>
              <a:t>#Compute the correlation coefficients between the ratings of men and women among different age groups.</a:t>
            </a:r>
          </a:p>
        </p:txBody>
      </p:sp>
      <p:sp>
        <p:nvSpPr>
          <p:cNvPr id="10" name="Text Placeholder 1"/>
          <p:cNvSpPr txBox="1">
            <a:spLocks/>
          </p:cNvSpPr>
          <p:nvPr/>
        </p:nvSpPr>
        <p:spPr>
          <a:xfrm>
            <a:off x="3619500" y="747653"/>
            <a:ext cx="15716250" cy="538223"/>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spAutoFit/>
          </a:bodyPr>
          <a:lstStyle>
            <a:lvl1pPr marL="0" marR="0" indent="0" algn="l" defTabSz="642937" latinLnBrk="0">
              <a:lnSpc>
                <a:spcPct val="80000"/>
              </a:lnSpc>
              <a:spcBef>
                <a:spcPts val="0"/>
              </a:spcBef>
              <a:spcAft>
                <a:spcPts val="0"/>
              </a:spcAft>
              <a:buClrTx/>
              <a:buSzTx/>
              <a:buFontTx/>
              <a:buNone/>
              <a:tabLst/>
              <a:defRPr sz="3200" b="0" i="0" u="none" strike="noStrike" cap="all" spc="160" baseline="0">
                <a:ln>
                  <a:noFill/>
                </a:ln>
                <a:solidFill>
                  <a:srgbClr val="838787"/>
                </a:solidFill>
                <a:uFillTx/>
                <a:latin typeface="DIN Alternate"/>
                <a:ea typeface="DIN Alternate"/>
                <a:cs typeface="DIN Alternate"/>
                <a:sym typeface="DIN Alternate"/>
              </a:defRPr>
            </a:lvl1pPr>
            <a:lvl2pPr marL="1045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altLang="zh-CN" b="1">
                <a:solidFill>
                  <a:srgbClr val="F8FFFF"/>
                </a:solidFill>
                <a:latin typeface="Avenir Next" charset="0"/>
                <a:ea typeface="Avenir Next" charset="0"/>
                <a:cs typeface="Avenir Next" charset="0"/>
              </a:rPr>
              <a:t>What</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did</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we</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find</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and</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conjecture</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in</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the</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data</a:t>
            </a:r>
            <a:endParaRPr lang="en-US" altLang="zh-CN" dirty="0">
              <a:solidFill>
                <a:srgbClr val="F8FFFF"/>
              </a:solidFill>
              <a:latin typeface="Avenir Next" charset="0"/>
              <a:ea typeface="Avenir Next" charset="0"/>
              <a:cs typeface="Avenir Next" charset="0"/>
            </a:endParaRPr>
          </a:p>
        </p:txBody>
      </p:sp>
      <p:sp>
        <p:nvSpPr>
          <p:cNvPr id="11" name="Title 2"/>
          <p:cNvSpPr txBox="1">
            <a:spLocks/>
          </p:cNvSpPr>
          <p:nvPr/>
        </p:nvSpPr>
        <p:spPr>
          <a:xfrm>
            <a:off x="-349623" y="454508"/>
            <a:ext cx="4022912" cy="1285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Autofit/>
          </a:bodyPr>
          <a:lstStyle>
            <a:lvl1pPr marL="0" marR="0" indent="0" algn="l" defTabSz="821531" rtl="0" latinLnBrk="0">
              <a:lnSpc>
                <a:spcPct val="80000"/>
              </a:lnSpc>
              <a:spcBef>
                <a:spcPts val="3900"/>
              </a:spcBef>
              <a:spcAft>
                <a:spcPts val="0"/>
              </a:spcAft>
              <a:buClrTx/>
              <a:buSzTx/>
              <a:buFontTx/>
              <a:buNone/>
              <a:tabLst/>
              <a:defRPr sz="8400" b="0" i="0" u="none" strike="noStrike" cap="all" spc="0" baseline="0">
                <a:ln>
                  <a:noFill/>
                </a:ln>
                <a:solidFill>
                  <a:srgbClr val="D4AF37"/>
                </a:solidFill>
                <a:uFillTx/>
                <a:latin typeface="+mn-lt"/>
                <a:ea typeface="+mn-ea"/>
                <a:cs typeface="+mn-cs"/>
                <a:sym typeface="DIN Condensed"/>
              </a:defRPr>
            </a:lvl1pPr>
            <a:lvl2pPr marL="0" marR="0" indent="228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2pPr>
            <a:lvl3pPr marL="0" marR="0" indent="457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3pPr>
            <a:lvl4pPr marL="0" marR="0" indent="685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4pPr>
            <a:lvl5pPr marL="0" marR="0" indent="9144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5pPr>
            <a:lvl6pPr marL="0" marR="0" indent="11430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6pPr>
            <a:lvl7pPr marL="0" marR="0" indent="1371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7pPr>
            <a:lvl8pPr marL="0" marR="0" indent="1600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8pPr>
            <a:lvl9pPr marL="0" marR="0" indent="1828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9pPr>
          </a:lstStyle>
          <a:p>
            <a:pPr hangingPunct="1"/>
            <a:r>
              <a:rPr lang="en-US" sz="9000" b="1" dirty="0">
                <a:latin typeface="Avenir Next" charset="0"/>
                <a:ea typeface="Avenir Next" charset="0"/>
                <a:cs typeface="Avenir Next" charset="0"/>
              </a:rPr>
              <a:t>three</a:t>
            </a:r>
            <a:endParaRPr lang="en-US" sz="9000" b="1" dirty="0">
              <a:solidFill>
                <a:schemeClr val="bg1">
                  <a:lumMod val="10000"/>
                  <a:lumOff val="90000"/>
                </a:schemeClr>
              </a:solidFill>
              <a:latin typeface="Avenir Next" charset="0"/>
              <a:ea typeface="Avenir Next" charset="0"/>
              <a:cs typeface="Avenir Next"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7703" y="1859424"/>
            <a:ext cx="6827520" cy="775509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35328" y="2010789"/>
            <a:ext cx="8439196" cy="7603725"/>
          </a:xfrm>
          <a:prstGeom prst="rect">
            <a:avLst/>
          </a:prstGeom>
        </p:spPr>
      </p:pic>
    </p:spTree>
    <p:extLst>
      <p:ext uri="{BB962C8B-B14F-4D97-AF65-F5344CB8AC3E}">
        <p14:creationId xmlns:p14="http://schemas.microsoft.com/office/powerpoint/2010/main" val="719162583"/>
      </p:ext>
    </p:extLst>
  </p:cSld>
  <p:clrMapOvr>
    <a:masterClrMapping/>
  </p:clrMapOvr>
  <p:transition spd="med">
    <p:pull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3"/>
          </p:nvPr>
        </p:nvSpPr>
        <p:spPr>
          <a:xfrm>
            <a:off x="3619500" y="723031"/>
            <a:ext cx="15716250" cy="562845"/>
          </a:xfrm>
        </p:spPr>
        <p:txBody>
          <a:bodyPr/>
          <a:lstStyle/>
          <a:p>
            <a:r>
              <a:rPr lang="en-US" altLang="zh-CN" b="1" dirty="0">
                <a:solidFill>
                  <a:srgbClr val="0E253D"/>
                </a:solidFill>
                <a:latin typeface="Avenir Next" charset="0"/>
                <a:ea typeface="Avenir Next" charset="0"/>
                <a:cs typeface="Avenir Next" charset="0"/>
              </a:rPr>
              <a:t>Surprising</a:t>
            </a:r>
            <a:r>
              <a:rPr lang="zh-CN" altLang="en-US" dirty="0">
                <a:solidFill>
                  <a:srgbClr val="0E253D"/>
                </a:solidFill>
                <a:latin typeface="Avenir Next" charset="0"/>
                <a:ea typeface="Avenir Next" charset="0"/>
                <a:cs typeface="Avenir Next" charset="0"/>
              </a:rPr>
              <a:t> </a:t>
            </a:r>
            <a:r>
              <a:rPr lang="en-US" altLang="zh-CN" dirty="0">
                <a:solidFill>
                  <a:srgbClr val="0E253D"/>
                </a:solidFill>
                <a:latin typeface="Avenir Next" charset="0"/>
                <a:ea typeface="Avenir Next" charset="0"/>
                <a:cs typeface="Avenir Next" charset="0"/>
              </a:rPr>
              <a:t>data</a:t>
            </a:r>
          </a:p>
        </p:txBody>
      </p:sp>
      <p:sp>
        <p:nvSpPr>
          <p:cNvPr id="7" name="Shape 73"/>
          <p:cNvSpPr>
            <a:spLocks noGrp="1"/>
          </p:cNvSpPr>
          <p:nvPr>
            <p:ph type="body" idx="1"/>
          </p:nvPr>
        </p:nvSpPr>
        <p:spPr>
          <a:xfrm>
            <a:off x="3619500" y="5774916"/>
            <a:ext cx="17145000" cy="1274813"/>
          </a:xfrm>
          <a:prstGeom prst="rect">
            <a:avLst/>
          </a:prstGeom>
        </p:spPr>
        <p:txBody>
          <a:bodyPr>
            <a:noAutofit/>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marL="0" indent="0" algn="ctr">
              <a:buNone/>
            </a:pPr>
            <a:r>
              <a:rPr lang="en-US" altLang="zh-CN" sz="14600" b="1" dirty="0">
                <a:solidFill>
                  <a:srgbClr val="0E253D"/>
                </a:solidFill>
                <a:latin typeface="Avenir Next" charset="0"/>
                <a:ea typeface="Avenir Next" charset="0"/>
                <a:cs typeface="Avenir Next" charset="0"/>
              </a:rPr>
              <a:t>Let’s</a:t>
            </a:r>
            <a:r>
              <a:rPr lang="zh-CN" altLang="en-US" sz="14600" b="1" dirty="0">
                <a:solidFill>
                  <a:srgbClr val="0E253D"/>
                </a:solidFill>
                <a:latin typeface="Avenir Next" charset="0"/>
                <a:ea typeface="Avenir Next" charset="0"/>
                <a:cs typeface="Avenir Next" charset="0"/>
              </a:rPr>
              <a:t> </a:t>
            </a:r>
            <a:r>
              <a:rPr lang="en-US" altLang="zh-CN" sz="14600" b="1" dirty="0">
                <a:solidFill>
                  <a:srgbClr val="0E253D"/>
                </a:solidFill>
                <a:latin typeface="Avenir Next" charset="0"/>
                <a:ea typeface="Avenir Next" charset="0"/>
                <a:cs typeface="Avenir Next" charset="0"/>
              </a:rPr>
              <a:t>go</a:t>
            </a:r>
            <a:r>
              <a:rPr lang="zh-CN" altLang="en-US" sz="14600" b="1" dirty="0">
                <a:solidFill>
                  <a:srgbClr val="0E253D"/>
                </a:solidFill>
                <a:latin typeface="Avenir Next" charset="0"/>
                <a:ea typeface="Avenir Next" charset="0"/>
                <a:cs typeface="Avenir Next" charset="0"/>
              </a:rPr>
              <a:t> </a:t>
            </a:r>
            <a:r>
              <a:rPr lang="en-US" altLang="zh-CN" sz="14600" b="1" dirty="0">
                <a:solidFill>
                  <a:srgbClr val="0E253D"/>
                </a:solidFill>
                <a:latin typeface="Avenir Next" charset="0"/>
                <a:ea typeface="Avenir Next" charset="0"/>
                <a:cs typeface="Avenir Next" charset="0"/>
              </a:rPr>
              <a:t>further</a:t>
            </a:r>
          </a:p>
        </p:txBody>
      </p:sp>
      <p:sp>
        <p:nvSpPr>
          <p:cNvPr id="8" name="Title 2"/>
          <p:cNvSpPr txBox="1">
            <a:spLocks/>
          </p:cNvSpPr>
          <p:nvPr/>
        </p:nvSpPr>
        <p:spPr>
          <a:xfrm>
            <a:off x="-143144" y="454508"/>
            <a:ext cx="4022912" cy="1285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Autofit/>
          </a:bodyPr>
          <a:lstStyle>
            <a:lvl1pPr marL="0" marR="0" indent="0" algn="l" defTabSz="821531" rtl="0" latinLnBrk="0">
              <a:lnSpc>
                <a:spcPct val="80000"/>
              </a:lnSpc>
              <a:spcBef>
                <a:spcPts val="3900"/>
              </a:spcBef>
              <a:spcAft>
                <a:spcPts val="0"/>
              </a:spcAft>
              <a:buClrTx/>
              <a:buSzTx/>
              <a:buFontTx/>
              <a:buNone/>
              <a:tabLst/>
              <a:defRPr sz="8400" b="0" i="0" u="none" strike="noStrike" cap="all" spc="0" baseline="0">
                <a:ln>
                  <a:noFill/>
                </a:ln>
                <a:solidFill>
                  <a:srgbClr val="D4AF37"/>
                </a:solidFill>
                <a:uFillTx/>
                <a:latin typeface="+mn-lt"/>
                <a:ea typeface="+mn-ea"/>
                <a:cs typeface="+mn-cs"/>
                <a:sym typeface="DIN Condensed"/>
              </a:defRPr>
            </a:lvl1pPr>
            <a:lvl2pPr marL="0" marR="0" indent="228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2pPr>
            <a:lvl3pPr marL="0" marR="0" indent="457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3pPr>
            <a:lvl4pPr marL="0" marR="0" indent="685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4pPr>
            <a:lvl5pPr marL="0" marR="0" indent="9144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5pPr>
            <a:lvl6pPr marL="0" marR="0" indent="11430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6pPr>
            <a:lvl7pPr marL="0" marR="0" indent="1371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7pPr>
            <a:lvl8pPr marL="0" marR="0" indent="1600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8pPr>
            <a:lvl9pPr marL="0" marR="0" indent="1828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9pPr>
          </a:lstStyle>
          <a:p>
            <a:pPr hangingPunct="1"/>
            <a:r>
              <a:rPr lang="en-US" altLang="zh-CN" sz="9000" b="1">
                <a:latin typeface="Avenir Next" charset="0"/>
                <a:ea typeface="Avenir Next" charset="0"/>
                <a:cs typeface="Avenir Next" charset="0"/>
              </a:rPr>
              <a:t>four</a:t>
            </a:r>
            <a:endParaRPr lang="en-US" sz="9000" b="1" dirty="0">
              <a:solidFill>
                <a:schemeClr val="bg1">
                  <a:lumMod val="10000"/>
                  <a:lumOff val="90000"/>
                </a:schemeClr>
              </a:solidFill>
              <a:latin typeface="Avenir Next" charset="0"/>
              <a:ea typeface="Avenir Next" charset="0"/>
              <a:cs typeface="Avenir Next" charset="0"/>
            </a:endParaRPr>
          </a:p>
        </p:txBody>
      </p:sp>
    </p:spTree>
    <p:extLst>
      <p:ext uri="{BB962C8B-B14F-4D97-AF65-F5344CB8AC3E}">
        <p14:creationId xmlns:p14="http://schemas.microsoft.com/office/powerpoint/2010/main" val="81985368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19500" y="3274314"/>
            <a:ext cx="17145000" cy="1017985"/>
          </a:xfrm>
        </p:spPr>
        <p:txBody>
          <a:bodyPr>
            <a:noAutofit/>
          </a:bodyPr>
          <a:lstStyle/>
          <a:p>
            <a:pPr algn="ctr"/>
            <a:r>
              <a:rPr lang="en-US" altLang="zh-CN" sz="9600" dirty="0">
                <a:latin typeface="Avenir Next" charset="0"/>
                <a:ea typeface="Avenir Next" charset="0"/>
                <a:cs typeface="Avenir Next" charset="0"/>
              </a:rPr>
              <a:t>content</a:t>
            </a:r>
            <a:r>
              <a:rPr lang="zh-CN" altLang="en-US" sz="9600" baseline="0" dirty="0">
                <a:latin typeface="Avenir Next" charset="0"/>
                <a:ea typeface="Avenir Next" charset="0"/>
                <a:cs typeface="Avenir Next" charset="0"/>
              </a:rPr>
              <a:t> </a:t>
            </a:r>
            <a:r>
              <a:rPr lang="en-US" altLang="zh-CN" sz="9600" baseline="0" dirty="0">
                <a:latin typeface="Avenir Next" charset="0"/>
                <a:ea typeface="Avenir Next" charset="0"/>
                <a:cs typeface="Avenir Next" charset="0"/>
              </a:rPr>
              <a:t>of</a:t>
            </a:r>
            <a:r>
              <a:rPr lang="zh-CN" altLang="en-US" sz="9600" baseline="0" dirty="0">
                <a:latin typeface="Avenir Next" charset="0"/>
                <a:ea typeface="Avenir Next" charset="0"/>
                <a:cs typeface="Avenir Next" charset="0"/>
              </a:rPr>
              <a:t> </a:t>
            </a:r>
            <a:r>
              <a:rPr lang="en-US" altLang="zh-CN" sz="9600" baseline="0" dirty="0">
                <a:latin typeface="Avenir Next" charset="0"/>
                <a:ea typeface="Avenir Next" charset="0"/>
                <a:cs typeface="Avenir Next" charset="0"/>
              </a:rPr>
              <a:t>table</a:t>
            </a:r>
            <a:endParaRPr lang="en-US" sz="9600" dirty="0">
              <a:latin typeface="Avenir Next" charset="0"/>
              <a:ea typeface="Avenir Next" charset="0"/>
              <a:cs typeface="Avenir Next" charset="0"/>
            </a:endParaRPr>
          </a:p>
        </p:txBody>
      </p:sp>
      <p:sp>
        <p:nvSpPr>
          <p:cNvPr id="4" name="Text Placeholder 3"/>
          <p:cNvSpPr>
            <a:spLocks noGrp="1"/>
          </p:cNvSpPr>
          <p:nvPr>
            <p:ph type="body" idx="1"/>
          </p:nvPr>
        </p:nvSpPr>
        <p:spPr>
          <a:xfrm>
            <a:off x="3619500" y="5597588"/>
            <a:ext cx="17145000" cy="4932760"/>
          </a:xfrm>
        </p:spPr>
        <p:txBody>
          <a:bodyPr/>
          <a:lstStyle/>
          <a:p>
            <a:pPr marL="0" indent="0" algn="ctr">
              <a:buNone/>
            </a:pPr>
            <a:r>
              <a:rPr lang="en-US" altLang="zh-CN" b="1" dirty="0">
                <a:solidFill>
                  <a:srgbClr val="F8FFFF"/>
                </a:solidFill>
                <a:latin typeface="Avenir Next" charset="0"/>
                <a:ea typeface="Avenir Next" charset="0"/>
                <a:cs typeface="Avenir Next" charset="0"/>
              </a:rPr>
              <a:t>T</a:t>
            </a:r>
            <a:r>
              <a:rPr lang="en-US" altLang="zh-CN" dirty="0">
                <a:solidFill>
                  <a:srgbClr val="F8FFFF"/>
                </a:solidFill>
                <a:latin typeface="Avenir Next" charset="0"/>
                <a:ea typeface="Avenir Next" charset="0"/>
                <a:cs typeface="Avenir Next" charset="0"/>
              </a:rPr>
              <a:t>he</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motivation</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about</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the</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data</a:t>
            </a:r>
            <a:endParaRPr lang="en-US" dirty="0">
              <a:solidFill>
                <a:srgbClr val="F8FFFF"/>
              </a:solidFill>
              <a:latin typeface="Avenir Next" charset="0"/>
              <a:ea typeface="Avenir Next" charset="0"/>
              <a:cs typeface="Avenir Next" charset="0"/>
            </a:endParaRPr>
          </a:p>
          <a:p>
            <a:pPr marL="0" indent="0" algn="ctr">
              <a:buNone/>
            </a:pPr>
            <a:r>
              <a:rPr lang="en-US" altLang="zh-CN" b="1" dirty="0">
                <a:solidFill>
                  <a:srgbClr val="F8FFFF"/>
                </a:solidFill>
                <a:latin typeface="Avenir Next" charset="0"/>
                <a:ea typeface="Avenir Next" charset="0"/>
                <a:cs typeface="Avenir Next" charset="0"/>
              </a:rPr>
              <a:t>H</a:t>
            </a:r>
            <a:r>
              <a:rPr lang="en-US" altLang="zh-CN" dirty="0">
                <a:solidFill>
                  <a:srgbClr val="F8FFFF"/>
                </a:solidFill>
                <a:latin typeface="Avenir Next" charset="0"/>
                <a:ea typeface="Avenir Next" charset="0"/>
                <a:cs typeface="Avenir Next" charset="0"/>
              </a:rPr>
              <a:t>ow</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did</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we</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analyze</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the</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data</a:t>
            </a:r>
          </a:p>
          <a:p>
            <a:pPr marL="0" indent="0" algn="ctr">
              <a:buNone/>
            </a:pPr>
            <a:r>
              <a:rPr lang="en-US" altLang="zh-CN" b="1" dirty="0">
                <a:solidFill>
                  <a:srgbClr val="F8FFFF"/>
                </a:solidFill>
                <a:latin typeface="Avenir Next" charset="0"/>
                <a:ea typeface="Avenir Next" charset="0"/>
                <a:cs typeface="Avenir Next" charset="0"/>
              </a:rPr>
              <a:t>W</a:t>
            </a:r>
            <a:r>
              <a:rPr lang="en-US" altLang="zh-CN" dirty="0">
                <a:solidFill>
                  <a:srgbClr val="F8FFFF"/>
                </a:solidFill>
                <a:latin typeface="Avenir Next" charset="0"/>
                <a:ea typeface="Avenir Next" charset="0"/>
                <a:cs typeface="Avenir Next" charset="0"/>
              </a:rPr>
              <a:t>hat</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did</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we</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find</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and</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conjecture</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in</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the</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data</a:t>
            </a:r>
          </a:p>
          <a:p>
            <a:pPr marL="0" indent="0" algn="ctr">
              <a:buNone/>
            </a:pPr>
            <a:r>
              <a:rPr lang="en-US" altLang="zh-CN" b="1" dirty="0">
                <a:solidFill>
                  <a:srgbClr val="F8FFFF"/>
                </a:solidFill>
                <a:latin typeface="Avenir Next" charset="0"/>
                <a:ea typeface="Avenir Next" charset="0"/>
                <a:cs typeface="Avenir Next" charset="0"/>
              </a:rPr>
              <a:t>S</a:t>
            </a:r>
            <a:r>
              <a:rPr lang="en-US" altLang="zh-CN" dirty="0">
                <a:solidFill>
                  <a:srgbClr val="F8FFFF"/>
                </a:solidFill>
                <a:latin typeface="Avenir Next" charset="0"/>
                <a:ea typeface="Avenir Next" charset="0"/>
                <a:cs typeface="Avenir Next" charset="0"/>
              </a:rPr>
              <a:t>urprising</a:t>
            </a:r>
            <a:r>
              <a:rPr lang="zh-CN" altLang="en-US" baseline="0" dirty="0">
                <a:solidFill>
                  <a:srgbClr val="F8FFFF"/>
                </a:solidFill>
                <a:latin typeface="Avenir Next" charset="0"/>
                <a:ea typeface="Avenir Next" charset="0"/>
                <a:cs typeface="Avenir Next" charset="0"/>
              </a:rPr>
              <a:t> </a:t>
            </a:r>
            <a:r>
              <a:rPr lang="en-US" altLang="zh-CN" baseline="0" dirty="0">
                <a:solidFill>
                  <a:srgbClr val="F8FFFF"/>
                </a:solidFill>
                <a:latin typeface="Avenir Next" charset="0"/>
                <a:ea typeface="Avenir Next" charset="0"/>
                <a:cs typeface="Avenir Next" charset="0"/>
              </a:rPr>
              <a:t>data</a:t>
            </a:r>
            <a:endParaRPr lang="en-US" altLang="zh-CN" dirty="0">
              <a:solidFill>
                <a:srgbClr val="F8FFFF"/>
              </a:solidFill>
              <a:latin typeface="Avenir Next" charset="0"/>
              <a:ea typeface="Avenir Next" charset="0"/>
              <a:cs typeface="Avenir Next" charset="0"/>
            </a:endParaRPr>
          </a:p>
        </p:txBody>
      </p:sp>
      <p:sp>
        <p:nvSpPr>
          <p:cNvPr id="5" name="Title 2"/>
          <p:cNvSpPr txBox="1">
            <a:spLocks/>
          </p:cNvSpPr>
          <p:nvPr/>
        </p:nvSpPr>
        <p:spPr>
          <a:xfrm>
            <a:off x="-16163" y="481402"/>
            <a:ext cx="3635663" cy="1285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Autofit/>
          </a:bodyPr>
          <a:lstStyle>
            <a:lvl1pPr marL="0" marR="0" indent="0" algn="l" defTabSz="821531" rtl="0" latinLnBrk="0">
              <a:lnSpc>
                <a:spcPct val="80000"/>
              </a:lnSpc>
              <a:spcBef>
                <a:spcPts val="3900"/>
              </a:spcBef>
              <a:spcAft>
                <a:spcPts val="0"/>
              </a:spcAft>
              <a:buClrTx/>
              <a:buSzTx/>
              <a:buFontTx/>
              <a:buNone/>
              <a:tabLst/>
              <a:defRPr sz="8400" b="0" i="0" u="none" strike="noStrike" cap="all" spc="0" baseline="0">
                <a:ln>
                  <a:noFill/>
                </a:ln>
                <a:solidFill>
                  <a:srgbClr val="D4AF37"/>
                </a:solidFill>
                <a:uFillTx/>
                <a:latin typeface="+mn-lt"/>
                <a:ea typeface="+mn-ea"/>
                <a:cs typeface="+mn-cs"/>
                <a:sym typeface="DIN Condensed"/>
              </a:defRPr>
            </a:lvl1pPr>
            <a:lvl2pPr marL="0" marR="0" indent="228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2pPr>
            <a:lvl3pPr marL="0" marR="0" indent="457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3pPr>
            <a:lvl4pPr marL="0" marR="0" indent="685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4pPr>
            <a:lvl5pPr marL="0" marR="0" indent="9144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5pPr>
            <a:lvl6pPr marL="0" marR="0" indent="11430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6pPr>
            <a:lvl7pPr marL="0" marR="0" indent="1371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7pPr>
            <a:lvl8pPr marL="0" marR="0" indent="1600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8pPr>
            <a:lvl9pPr marL="0" marR="0" indent="1828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9pPr>
          </a:lstStyle>
          <a:p>
            <a:pPr hangingPunct="1"/>
            <a:r>
              <a:rPr lang="en-US" altLang="zh-CN" sz="9000" b="1" dirty="0">
                <a:latin typeface="Avenir Next" charset="0"/>
                <a:ea typeface="Avenir Next" charset="0"/>
                <a:cs typeface="Avenir Next" charset="0"/>
              </a:rPr>
              <a:t>zero</a:t>
            </a:r>
            <a:endParaRPr lang="en-US" sz="9000" b="1" dirty="0">
              <a:solidFill>
                <a:schemeClr val="bg1">
                  <a:lumMod val="10000"/>
                  <a:lumOff val="90000"/>
                </a:schemeClr>
              </a:solidFill>
              <a:latin typeface="Avenir Next" charset="0"/>
              <a:ea typeface="Avenir Next" charset="0"/>
              <a:cs typeface="Avenir Next" charset="0"/>
            </a:endParaRPr>
          </a:p>
        </p:txBody>
      </p:sp>
      <p:sp>
        <p:nvSpPr>
          <p:cNvPr id="6" name="Text Placeholder 1"/>
          <p:cNvSpPr>
            <a:spLocks noGrp="1"/>
          </p:cNvSpPr>
          <p:nvPr>
            <p:ph type="body" sz="quarter" idx="13"/>
          </p:nvPr>
        </p:nvSpPr>
        <p:spPr>
          <a:xfrm>
            <a:off x="3619500" y="723031"/>
            <a:ext cx="15716250" cy="562845"/>
          </a:xfrm>
        </p:spPr>
        <p:txBody>
          <a:bodyPr/>
          <a:lstStyle/>
          <a:p>
            <a:r>
              <a:rPr lang="en-US" altLang="zh-CN" b="1" dirty="0">
                <a:latin typeface="Avenir Next" charset="0"/>
                <a:ea typeface="Avenir Next" charset="0"/>
                <a:cs typeface="Avenir Next" charset="0"/>
              </a:rPr>
              <a:t>content</a:t>
            </a:r>
            <a:r>
              <a:rPr lang="zh-CN" altLang="en-US" dirty="0">
                <a:latin typeface="Avenir Next" charset="0"/>
                <a:ea typeface="Avenir Next" charset="0"/>
                <a:cs typeface="Avenir Next" charset="0"/>
              </a:rPr>
              <a:t> </a:t>
            </a:r>
            <a:r>
              <a:rPr lang="en-US" altLang="zh-CN" dirty="0">
                <a:latin typeface="Avenir Next" charset="0"/>
                <a:ea typeface="Avenir Next" charset="0"/>
                <a:cs typeface="Avenir Next" charset="0"/>
              </a:rPr>
              <a:t>of</a:t>
            </a:r>
            <a:r>
              <a:rPr lang="zh-CN" altLang="en-US" dirty="0">
                <a:latin typeface="Avenir Next" charset="0"/>
                <a:ea typeface="Avenir Next" charset="0"/>
                <a:cs typeface="Avenir Next" charset="0"/>
              </a:rPr>
              <a:t> </a:t>
            </a:r>
            <a:r>
              <a:rPr lang="en-US" altLang="zh-CN" dirty="0">
                <a:latin typeface="Avenir Next" charset="0"/>
                <a:ea typeface="Avenir Next" charset="0"/>
                <a:cs typeface="Avenir Next" charset="0"/>
              </a:rPr>
              <a:t>table</a:t>
            </a:r>
            <a:endParaRPr lang="en-US" dirty="0">
              <a:solidFill>
                <a:srgbClr val="F8FFFF"/>
              </a:solidFill>
              <a:latin typeface="Avenir Next" charset="0"/>
              <a:ea typeface="Avenir Next" charset="0"/>
              <a:cs typeface="Avenir Next" charset="0"/>
            </a:endParaRPr>
          </a:p>
        </p:txBody>
      </p:sp>
    </p:spTree>
    <p:extLst>
      <p:ext uri="{BB962C8B-B14F-4D97-AF65-F5344CB8AC3E}">
        <p14:creationId xmlns:p14="http://schemas.microsoft.com/office/powerpoint/2010/main" val="9212229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alphaModFix amt="10000"/>
            <a:extLst>
              <a:ext uri="{28A0092B-C50C-407E-A947-70E740481C1C}">
                <a14:useLocalDpi xmlns:a14="http://schemas.microsoft.com/office/drawing/2010/main" val="0"/>
              </a:ext>
            </a:extLst>
          </a:blip>
          <a:srcRect b="19705"/>
          <a:stretch/>
        </p:blipFill>
        <p:spPr>
          <a:xfrm>
            <a:off x="0" y="-5747"/>
            <a:ext cx="24384000" cy="13721747"/>
          </a:xfrm>
          <a:prstGeom prst="rect">
            <a:avLst/>
          </a:prstGeom>
        </p:spPr>
      </p:pic>
      <p:sp>
        <p:nvSpPr>
          <p:cNvPr id="6" name="Text Placeholder 1"/>
          <p:cNvSpPr>
            <a:spLocks noGrp="1"/>
          </p:cNvSpPr>
          <p:nvPr>
            <p:ph type="body" sz="quarter" idx="13"/>
          </p:nvPr>
        </p:nvSpPr>
        <p:spPr>
          <a:xfrm>
            <a:off x="3619500" y="723031"/>
            <a:ext cx="15716250" cy="562845"/>
          </a:xfrm>
        </p:spPr>
        <p:txBody>
          <a:bodyPr/>
          <a:lstStyle/>
          <a:p>
            <a:r>
              <a:rPr lang="en-US" altLang="zh-CN" b="1" dirty="0">
                <a:solidFill>
                  <a:srgbClr val="0E253D"/>
                </a:solidFill>
                <a:latin typeface="Avenir Next" charset="0"/>
                <a:ea typeface="Avenir Next" charset="0"/>
                <a:cs typeface="Avenir Next" charset="0"/>
              </a:rPr>
              <a:t>Surprising</a:t>
            </a:r>
            <a:r>
              <a:rPr lang="zh-CN" altLang="en-US" dirty="0">
                <a:solidFill>
                  <a:srgbClr val="0E253D"/>
                </a:solidFill>
                <a:latin typeface="Avenir Next" charset="0"/>
                <a:ea typeface="Avenir Next" charset="0"/>
                <a:cs typeface="Avenir Next" charset="0"/>
              </a:rPr>
              <a:t> </a:t>
            </a:r>
            <a:r>
              <a:rPr lang="en-US" altLang="zh-CN" dirty="0">
                <a:solidFill>
                  <a:srgbClr val="0E253D"/>
                </a:solidFill>
                <a:latin typeface="Avenir Next" charset="0"/>
                <a:ea typeface="Avenir Next" charset="0"/>
                <a:cs typeface="Avenir Next" charset="0"/>
              </a:rPr>
              <a:t>data</a:t>
            </a:r>
          </a:p>
        </p:txBody>
      </p:sp>
      <p:sp>
        <p:nvSpPr>
          <p:cNvPr id="7" name="Shape 73"/>
          <p:cNvSpPr>
            <a:spLocks noGrp="1"/>
          </p:cNvSpPr>
          <p:nvPr>
            <p:ph type="body" idx="1"/>
          </p:nvPr>
        </p:nvSpPr>
        <p:spPr>
          <a:xfrm>
            <a:off x="3619500" y="2200639"/>
            <a:ext cx="17145000" cy="8590360"/>
          </a:xfrm>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rPr lang="en-US" altLang="zh-CN" b="1" dirty="0">
                <a:solidFill>
                  <a:srgbClr val="0E253D"/>
                </a:solidFill>
                <a:latin typeface="Avenir Next" charset="0"/>
                <a:ea typeface="Avenir Next" charset="0"/>
                <a:cs typeface="Avenir Next" charset="0"/>
              </a:rPr>
              <a:t>How</a:t>
            </a:r>
            <a:r>
              <a:rPr lang="zh-CN" altLang="en-US" b="1" dirty="0">
                <a:solidFill>
                  <a:srgbClr val="0E253D"/>
                </a:solidFill>
                <a:latin typeface="Avenir Next" charset="0"/>
                <a:ea typeface="Avenir Next" charset="0"/>
                <a:cs typeface="Avenir Next" charset="0"/>
              </a:rPr>
              <a:t> </a:t>
            </a:r>
            <a:r>
              <a:rPr lang="en-US" altLang="zh-CN" b="1" dirty="0">
                <a:solidFill>
                  <a:srgbClr val="0E253D"/>
                </a:solidFill>
                <a:latin typeface="Avenir Next" charset="0"/>
                <a:ea typeface="Avenir Next" charset="0"/>
                <a:cs typeface="Avenir Next" charset="0"/>
              </a:rPr>
              <a:t>about</a:t>
            </a:r>
            <a:r>
              <a:rPr lang="zh-CN" altLang="en-US" b="1" dirty="0">
                <a:solidFill>
                  <a:srgbClr val="0E253D"/>
                </a:solidFill>
                <a:latin typeface="Avenir Next" charset="0"/>
                <a:ea typeface="Avenir Next" charset="0"/>
                <a:cs typeface="Avenir Next" charset="0"/>
              </a:rPr>
              <a:t> </a:t>
            </a:r>
            <a:r>
              <a:rPr lang="en-US" altLang="zh-CN" b="1" dirty="0">
                <a:solidFill>
                  <a:srgbClr val="0E253D"/>
                </a:solidFill>
                <a:latin typeface="Avenir Next" charset="0"/>
                <a:ea typeface="Avenir Next" charset="0"/>
                <a:cs typeface="Avenir Next" charset="0"/>
              </a:rPr>
              <a:t>the</a:t>
            </a:r>
            <a:r>
              <a:rPr lang="zh-CN" altLang="en-US" b="1" dirty="0">
                <a:solidFill>
                  <a:srgbClr val="0E253D"/>
                </a:solidFill>
                <a:latin typeface="Avenir Next" charset="0"/>
                <a:ea typeface="Avenir Next" charset="0"/>
                <a:cs typeface="Avenir Next" charset="0"/>
              </a:rPr>
              <a:t> </a:t>
            </a:r>
            <a:r>
              <a:rPr lang="en-US" altLang="zh-CN" b="1" dirty="0">
                <a:solidFill>
                  <a:srgbClr val="0E253D"/>
                </a:solidFill>
                <a:latin typeface="Avenir Next" charset="0"/>
                <a:ea typeface="Avenir Next" charset="0"/>
                <a:cs typeface="Avenir Next" charset="0"/>
              </a:rPr>
              <a:t>genre?</a:t>
            </a:r>
          </a:p>
        </p:txBody>
      </p:sp>
      <p:sp>
        <p:nvSpPr>
          <p:cNvPr id="8" name="Title 2"/>
          <p:cNvSpPr txBox="1">
            <a:spLocks/>
          </p:cNvSpPr>
          <p:nvPr/>
        </p:nvSpPr>
        <p:spPr>
          <a:xfrm>
            <a:off x="-143144" y="454508"/>
            <a:ext cx="4022912" cy="1285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Autofit/>
          </a:bodyPr>
          <a:lstStyle>
            <a:lvl1pPr marL="0" marR="0" indent="0" algn="l" defTabSz="821531" rtl="0" latinLnBrk="0">
              <a:lnSpc>
                <a:spcPct val="80000"/>
              </a:lnSpc>
              <a:spcBef>
                <a:spcPts val="3900"/>
              </a:spcBef>
              <a:spcAft>
                <a:spcPts val="0"/>
              </a:spcAft>
              <a:buClrTx/>
              <a:buSzTx/>
              <a:buFontTx/>
              <a:buNone/>
              <a:tabLst/>
              <a:defRPr sz="8400" b="0" i="0" u="none" strike="noStrike" cap="all" spc="0" baseline="0">
                <a:ln>
                  <a:noFill/>
                </a:ln>
                <a:solidFill>
                  <a:srgbClr val="D4AF37"/>
                </a:solidFill>
                <a:uFillTx/>
                <a:latin typeface="+mn-lt"/>
                <a:ea typeface="+mn-ea"/>
                <a:cs typeface="+mn-cs"/>
                <a:sym typeface="DIN Condensed"/>
              </a:defRPr>
            </a:lvl1pPr>
            <a:lvl2pPr marL="0" marR="0" indent="228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2pPr>
            <a:lvl3pPr marL="0" marR="0" indent="457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3pPr>
            <a:lvl4pPr marL="0" marR="0" indent="685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4pPr>
            <a:lvl5pPr marL="0" marR="0" indent="9144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5pPr>
            <a:lvl6pPr marL="0" marR="0" indent="11430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6pPr>
            <a:lvl7pPr marL="0" marR="0" indent="1371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7pPr>
            <a:lvl8pPr marL="0" marR="0" indent="1600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8pPr>
            <a:lvl9pPr marL="0" marR="0" indent="1828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9pPr>
          </a:lstStyle>
          <a:p>
            <a:pPr hangingPunct="1"/>
            <a:r>
              <a:rPr lang="en-US" altLang="zh-CN" sz="9000" b="1">
                <a:latin typeface="Avenir Next" charset="0"/>
                <a:ea typeface="Avenir Next" charset="0"/>
                <a:cs typeface="Avenir Next" charset="0"/>
              </a:rPr>
              <a:t>four</a:t>
            </a:r>
            <a:endParaRPr lang="en-US" sz="9000" b="1" dirty="0">
              <a:solidFill>
                <a:schemeClr val="bg1">
                  <a:lumMod val="10000"/>
                  <a:lumOff val="90000"/>
                </a:schemeClr>
              </a:solidFill>
              <a:latin typeface="Avenir Next" charset="0"/>
              <a:ea typeface="Avenir Next" charset="0"/>
              <a:cs typeface="Avenir Next" charset="0"/>
            </a:endParaRPr>
          </a:p>
        </p:txBody>
      </p:sp>
      <p:grpSp>
        <p:nvGrpSpPr>
          <p:cNvPr id="12" name="组合 11"/>
          <p:cNvGrpSpPr/>
          <p:nvPr/>
        </p:nvGrpSpPr>
        <p:grpSpPr>
          <a:xfrm>
            <a:off x="3825240" y="2770072"/>
            <a:ext cx="15348131" cy="8158331"/>
            <a:chOff x="3825240" y="2770072"/>
            <a:chExt cx="15348131" cy="8158331"/>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240" y="2770072"/>
              <a:ext cx="15348131" cy="7883818"/>
            </a:xfrm>
            <a:prstGeom prst="rect">
              <a:avLst/>
            </a:prstGeom>
          </p:spPr>
        </p:pic>
        <p:sp>
          <p:nvSpPr>
            <p:cNvPr id="4" name="TextBox 3"/>
            <p:cNvSpPr txBox="1"/>
            <p:nvPr/>
          </p:nvSpPr>
          <p:spPr>
            <a:xfrm rot="20258159">
              <a:off x="4540390" y="9718096"/>
              <a:ext cx="1752082" cy="10599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200" b="1" dirty="0">
                  <a:solidFill>
                    <a:srgbClr val="0E253D"/>
                  </a:solidFill>
                </a:rPr>
                <a:t>Comedy</a:t>
              </a:r>
              <a:endParaRPr kumimoji="0" lang="en-US" sz="3200" b="1" i="0" u="none" strike="noStrike" cap="none" spc="0" normalizeH="0" baseline="0" dirty="0">
                <a:ln>
                  <a:noFill/>
                </a:ln>
                <a:solidFill>
                  <a:srgbClr val="0E253D"/>
                </a:solidFill>
                <a:effectLst/>
                <a:uFillTx/>
                <a:sym typeface="Avenir Next Medium"/>
              </a:endParaRPr>
            </a:p>
          </p:txBody>
        </p:sp>
        <p:sp>
          <p:nvSpPr>
            <p:cNvPr id="10" name="TextBox 9"/>
            <p:cNvSpPr txBox="1"/>
            <p:nvPr/>
          </p:nvSpPr>
          <p:spPr>
            <a:xfrm rot="20258159">
              <a:off x="5531931" y="9830377"/>
              <a:ext cx="1415451" cy="10599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200" b="1" dirty="0">
                  <a:solidFill>
                    <a:srgbClr val="0E253D"/>
                  </a:solidFill>
                </a:rPr>
                <a:t>Drama</a:t>
              </a:r>
              <a:endParaRPr kumimoji="0" lang="en-US" sz="3200" b="1" i="0" u="none" strike="noStrike" cap="none" spc="0" normalizeH="0" baseline="0" dirty="0">
                <a:ln>
                  <a:noFill/>
                </a:ln>
                <a:solidFill>
                  <a:srgbClr val="0E253D"/>
                </a:solidFill>
                <a:effectLst/>
                <a:uFillTx/>
                <a:sym typeface="Avenir Next Medium"/>
              </a:endParaRPr>
            </a:p>
          </p:txBody>
        </p:sp>
        <p:sp>
          <p:nvSpPr>
            <p:cNvPr id="11" name="TextBox 10"/>
            <p:cNvSpPr txBox="1"/>
            <p:nvPr/>
          </p:nvSpPr>
          <p:spPr>
            <a:xfrm rot="20258159">
              <a:off x="6389874" y="9868498"/>
              <a:ext cx="1367361" cy="10599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200" b="1" dirty="0">
                  <a:solidFill>
                    <a:srgbClr val="0E253D"/>
                  </a:solidFill>
                </a:rPr>
                <a:t>Action</a:t>
              </a:r>
              <a:endParaRPr kumimoji="0" lang="en-US" sz="3200" b="1" i="0" u="none" strike="noStrike" cap="none" spc="0" normalizeH="0" baseline="0" dirty="0">
                <a:ln>
                  <a:noFill/>
                </a:ln>
                <a:solidFill>
                  <a:srgbClr val="0E253D"/>
                </a:solidFill>
                <a:effectLst/>
                <a:uFillTx/>
                <a:sym typeface="Avenir Next Medium"/>
              </a:endParaRPr>
            </a:p>
          </p:txBody>
        </p:sp>
      </p:grpSp>
      <p:sp>
        <p:nvSpPr>
          <p:cNvPr id="2" name="Cloud 1"/>
          <p:cNvSpPr/>
          <p:nvPr/>
        </p:nvSpPr>
        <p:spPr>
          <a:xfrm>
            <a:off x="2035277" y="9857839"/>
            <a:ext cx="1518847" cy="1082341"/>
          </a:xfrm>
          <a:prstGeom prst="cloud">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grpSp>
        <p:nvGrpSpPr>
          <p:cNvPr id="14" name="Group 13"/>
          <p:cNvGrpSpPr/>
          <p:nvPr/>
        </p:nvGrpSpPr>
        <p:grpSpPr>
          <a:xfrm>
            <a:off x="-95876" y="8793726"/>
            <a:ext cx="4097181" cy="5018749"/>
            <a:chOff x="-95876" y="8793726"/>
            <a:chExt cx="4097181" cy="5018749"/>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5876" y="8793726"/>
              <a:ext cx="3650000" cy="5018749"/>
            </a:xfrm>
            <a:prstGeom prst="rect">
              <a:avLst/>
            </a:prstGeom>
          </p:spPr>
        </p:pic>
        <p:sp>
          <p:nvSpPr>
            <p:cNvPr id="13" name="Cloud 12"/>
            <p:cNvSpPr/>
            <p:nvPr/>
          </p:nvSpPr>
          <p:spPr>
            <a:xfrm rot="21147950">
              <a:off x="2299046" y="9065113"/>
              <a:ext cx="1702259" cy="1175375"/>
            </a:xfrm>
            <a:prstGeom prst="cloud">
              <a:avLst/>
            </a:prstGeom>
            <a:solidFill>
              <a:srgbClr val="D4AF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r>
                <a:rPr kumimoji="0" lang="en-US" altLang="zh-CN" sz="1700" b="1" i="0" u="none" strike="noStrike" cap="all" spc="0" normalizeH="0" baseline="0" dirty="0">
                  <a:ln>
                    <a:noFill/>
                  </a:ln>
                  <a:solidFill>
                    <a:srgbClr val="FFFFFF"/>
                  </a:solidFill>
                  <a:effectLst/>
                  <a:uFillTx/>
                  <a:latin typeface="Avenir Next" charset="0"/>
                  <a:ea typeface="Avenir Next" charset="0"/>
                  <a:cs typeface="Avenir Next" charset="0"/>
                  <a:sym typeface="DIN Condensed"/>
                </a:rPr>
                <a:t>Winner</a:t>
              </a:r>
            </a:p>
            <a:p>
              <a:pPr marL="0" marR="0" indent="0" algn="ctr" defTabSz="821531" rtl="0" fontAlgn="auto" latinLnBrk="0" hangingPunct="0">
                <a:lnSpc>
                  <a:spcPct val="80000"/>
                </a:lnSpc>
                <a:spcBef>
                  <a:spcPts val="0"/>
                </a:spcBef>
                <a:spcAft>
                  <a:spcPts val="0"/>
                </a:spcAft>
                <a:buClrTx/>
                <a:buSzTx/>
                <a:buFontTx/>
                <a:buNone/>
                <a:tabLst/>
              </a:pPr>
              <a:r>
                <a:rPr lang="en-US" altLang="zh-CN" sz="1700" b="1" cap="all" dirty="0">
                  <a:solidFill>
                    <a:srgbClr val="FFFFFF"/>
                  </a:solidFill>
                  <a:latin typeface="Avenir Next" charset="0"/>
                  <a:ea typeface="Avenir Next" charset="0"/>
                  <a:cs typeface="Avenir Next" charset="0"/>
                  <a:sym typeface="DIN Condensed"/>
                </a:rPr>
                <a:t>Is</a:t>
              </a:r>
            </a:p>
            <a:p>
              <a:pPr marL="0" marR="0" indent="0" algn="ctr" defTabSz="821531" rtl="0" fontAlgn="auto" latinLnBrk="0" hangingPunct="0">
                <a:lnSpc>
                  <a:spcPct val="80000"/>
                </a:lnSpc>
                <a:spcBef>
                  <a:spcPts val="0"/>
                </a:spcBef>
                <a:spcAft>
                  <a:spcPts val="0"/>
                </a:spcAft>
                <a:buClrTx/>
                <a:buSzTx/>
                <a:buFontTx/>
                <a:buNone/>
                <a:tabLst/>
              </a:pPr>
              <a:r>
                <a:rPr kumimoji="0" lang="en-US" altLang="zh-CN" sz="1700" b="1" i="0" u="none" strike="noStrike" cap="all" spc="0" normalizeH="0" baseline="0" dirty="0">
                  <a:ln>
                    <a:noFill/>
                  </a:ln>
                  <a:solidFill>
                    <a:srgbClr val="FFFFFF"/>
                  </a:solidFill>
                  <a:effectLst/>
                  <a:uFillTx/>
                  <a:latin typeface="Avenir Next" charset="0"/>
                  <a:ea typeface="Avenir Next" charset="0"/>
                  <a:cs typeface="Avenir Next" charset="0"/>
                  <a:sym typeface="DIN Condensed"/>
                </a:rPr>
                <a:t>mine</a:t>
              </a:r>
              <a:endParaRPr kumimoji="0" lang="en-US" sz="1700" b="1" i="0" u="none" strike="noStrike" cap="all" spc="0" normalizeH="0" baseline="0" dirty="0">
                <a:ln>
                  <a:noFill/>
                </a:ln>
                <a:solidFill>
                  <a:srgbClr val="FFFFFF"/>
                </a:solidFill>
                <a:effectLst/>
                <a:uFillTx/>
                <a:latin typeface="Avenir Next" charset="0"/>
                <a:ea typeface="Avenir Next" charset="0"/>
                <a:cs typeface="Avenir Next" charset="0"/>
                <a:sym typeface="DIN Condensed"/>
              </a:endParaRPr>
            </a:p>
          </p:txBody>
        </p:sp>
      </p:grpSp>
      <p:pic>
        <p:nvPicPr>
          <p:cNvPr id="16" name="图片 15"/>
          <p:cNvPicPr>
            <a:picLocks noChangeAspect="1"/>
          </p:cNvPicPr>
          <p:nvPr/>
        </p:nvPicPr>
        <p:blipFill>
          <a:blip r:embed="rId5"/>
          <a:stretch>
            <a:fillRect/>
          </a:stretch>
        </p:blipFill>
        <p:spPr>
          <a:xfrm>
            <a:off x="18189461" y="3463234"/>
            <a:ext cx="2482092" cy="6545042"/>
          </a:xfrm>
          <a:prstGeom prst="rect">
            <a:avLst/>
          </a:prstGeom>
        </p:spPr>
      </p:pic>
    </p:spTree>
    <p:extLst>
      <p:ext uri="{BB962C8B-B14F-4D97-AF65-F5344CB8AC3E}">
        <p14:creationId xmlns:p14="http://schemas.microsoft.com/office/powerpoint/2010/main" val="2023580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2" presetClass="entr" presetSubtype="12" fill="hold" nodeType="afterEffect">
                                  <p:stCondLst>
                                    <p:cond delay="2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alphaModFix amt="10000"/>
            <a:extLst>
              <a:ext uri="{28A0092B-C50C-407E-A947-70E740481C1C}">
                <a14:useLocalDpi xmlns:a14="http://schemas.microsoft.com/office/drawing/2010/main" val="0"/>
              </a:ext>
            </a:extLst>
          </a:blip>
          <a:srcRect b="19705"/>
          <a:stretch/>
        </p:blipFill>
        <p:spPr>
          <a:xfrm>
            <a:off x="0" y="-5747"/>
            <a:ext cx="24384000" cy="13721747"/>
          </a:xfrm>
          <a:prstGeom prst="rect">
            <a:avLst/>
          </a:prstGeom>
        </p:spPr>
      </p:pic>
      <p:sp>
        <p:nvSpPr>
          <p:cNvPr id="6" name="Text Placeholder 1"/>
          <p:cNvSpPr>
            <a:spLocks noGrp="1"/>
          </p:cNvSpPr>
          <p:nvPr>
            <p:ph type="body" sz="quarter" idx="13"/>
          </p:nvPr>
        </p:nvSpPr>
        <p:spPr>
          <a:xfrm>
            <a:off x="3619500" y="723031"/>
            <a:ext cx="15716250" cy="562845"/>
          </a:xfrm>
        </p:spPr>
        <p:txBody>
          <a:bodyPr/>
          <a:lstStyle/>
          <a:p>
            <a:r>
              <a:rPr lang="en-US" altLang="zh-CN" b="1" dirty="0">
                <a:solidFill>
                  <a:srgbClr val="0E253D"/>
                </a:solidFill>
                <a:latin typeface="Avenir Next" charset="0"/>
                <a:ea typeface="Avenir Next" charset="0"/>
                <a:cs typeface="Avenir Next" charset="0"/>
              </a:rPr>
              <a:t>Surprising</a:t>
            </a:r>
            <a:r>
              <a:rPr lang="zh-CN" altLang="en-US" dirty="0">
                <a:solidFill>
                  <a:srgbClr val="0E253D"/>
                </a:solidFill>
                <a:latin typeface="Avenir Next" charset="0"/>
                <a:ea typeface="Avenir Next" charset="0"/>
                <a:cs typeface="Avenir Next" charset="0"/>
              </a:rPr>
              <a:t> </a:t>
            </a:r>
            <a:r>
              <a:rPr lang="en-US" altLang="zh-CN" dirty="0">
                <a:solidFill>
                  <a:srgbClr val="0E253D"/>
                </a:solidFill>
                <a:latin typeface="Avenir Next" charset="0"/>
                <a:ea typeface="Avenir Next" charset="0"/>
                <a:cs typeface="Avenir Next" charset="0"/>
              </a:rPr>
              <a:t>data</a:t>
            </a:r>
          </a:p>
        </p:txBody>
      </p:sp>
      <p:sp>
        <p:nvSpPr>
          <p:cNvPr id="7" name="Shape 73"/>
          <p:cNvSpPr>
            <a:spLocks noGrp="1"/>
          </p:cNvSpPr>
          <p:nvPr>
            <p:ph type="body" idx="1"/>
          </p:nvPr>
        </p:nvSpPr>
        <p:spPr>
          <a:xfrm>
            <a:off x="3619500" y="2200639"/>
            <a:ext cx="17145000" cy="8590360"/>
          </a:xfrm>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rPr lang="en-US" altLang="zh-CN" b="1" dirty="0">
                <a:solidFill>
                  <a:srgbClr val="0E253D"/>
                </a:solidFill>
                <a:latin typeface="Avenir Next" charset="0"/>
                <a:ea typeface="Avenir Next" charset="0"/>
                <a:cs typeface="Avenir Next" charset="0"/>
              </a:rPr>
              <a:t>How</a:t>
            </a:r>
            <a:r>
              <a:rPr lang="zh-CN" altLang="en-US" b="1" dirty="0">
                <a:solidFill>
                  <a:srgbClr val="0E253D"/>
                </a:solidFill>
                <a:latin typeface="Avenir Next" charset="0"/>
                <a:ea typeface="Avenir Next" charset="0"/>
                <a:cs typeface="Avenir Next" charset="0"/>
              </a:rPr>
              <a:t> </a:t>
            </a:r>
            <a:r>
              <a:rPr lang="en-US" altLang="zh-CN" b="1" dirty="0">
                <a:solidFill>
                  <a:srgbClr val="0E253D"/>
                </a:solidFill>
                <a:latin typeface="Avenir Next" charset="0"/>
                <a:ea typeface="Avenir Next" charset="0"/>
                <a:cs typeface="Avenir Next" charset="0"/>
              </a:rPr>
              <a:t>about</a:t>
            </a:r>
            <a:r>
              <a:rPr lang="zh-CN" altLang="en-US" b="1" dirty="0">
                <a:solidFill>
                  <a:srgbClr val="0E253D"/>
                </a:solidFill>
                <a:latin typeface="Avenir Next" charset="0"/>
                <a:ea typeface="Avenir Next" charset="0"/>
                <a:cs typeface="Avenir Next" charset="0"/>
              </a:rPr>
              <a:t> </a:t>
            </a:r>
            <a:r>
              <a:rPr lang="en-US" altLang="zh-CN" b="1" dirty="0">
                <a:solidFill>
                  <a:srgbClr val="0E253D"/>
                </a:solidFill>
                <a:latin typeface="Avenir Next" charset="0"/>
                <a:ea typeface="Avenir Next" charset="0"/>
                <a:cs typeface="Avenir Next" charset="0"/>
              </a:rPr>
              <a:t>the</a:t>
            </a:r>
            <a:r>
              <a:rPr lang="zh-CN" altLang="en-US" b="1" dirty="0">
                <a:solidFill>
                  <a:srgbClr val="0E253D"/>
                </a:solidFill>
                <a:latin typeface="Avenir Next" charset="0"/>
                <a:ea typeface="Avenir Next" charset="0"/>
                <a:cs typeface="Avenir Next" charset="0"/>
              </a:rPr>
              <a:t> </a:t>
            </a:r>
            <a:r>
              <a:rPr lang="en-US" altLang="zh-CN" b="1" dirty="0">
                <a:solidFill>
                  <a:srgbClr val="0E253D"/>
                </a:solidFill>
                <a:latin typeface="Avenir Next" charset="0"/>
                <a:ea typeface="Avenir Next" charset="0"/>
                <a:cs typeface="Avenir Next" charset="0"/>
              </a:rPr>
              <a:t>every</a:t>
            </a:r>
            <a:r>
              <a:rPr lang="zh-CN" altLang="en-US" b="1" dirty="0">
                <a:solidFill>
                  <a:srgbClr val="0E253D"/>
                </a:solidFill>
                <a:latin typeface="Avenir Next" charset="0"/>
                <a:ea typeface="Avenir Next" charset="0"/>
                <a:cs typeface="Avenir Next" charset="0"/>
              </a:rPr>
              <a:t> </a:t>
            </a:r>
            <a:r>
              <a:rPr lang="en-US" altLang="zh-CN" b="1" dirty="0">
                <a:solidFill>
                  <a:srgbClr val="0E253D"/>
                </a:solidFill>
                <a:latin typeface="Avenir Next" charset="0"/>
                <a:ea typeface="Avenir Next" charset="0"/>
                <a:cs typeface="Avenir Next" charset="0"/>
              </a:rPr>
              <a:t>states?</a:t>
            </a:r>
          </a:p>
        </p:txBody>
      </p:sp>
      <p:sp>
        <p:nvSpPr>
          <p:cNvPr id="8" name="Title 2"/>
          <p:cNvSpPr txBox="1">
            <a:spLocks/>
          </p:cNvSpPr>
          <p:nvPr/>
        </p:nvSpPr>
        <p:spPr>
          <a:xfrm>
            <a:off x="-143144" y="454508"/>
            <a:ext cx="4022912" cy="1285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Autofit/>
          </a:bodyPr>
          <a:lstStyle>
            <a:lvl1pPr marL="0" marR="0" indent="0" algn="l" defTabSz="821531" rtl="0" latinLnBrk="0">
              <a:lnSpc>
                <a:spcPct val="80000"/>
              </a:lnSpc>
              <a:spcBef>
                <a:spcPts val="3900"/>
              </a:spcBef>
              <a:spcAft>
                <a:spcPts val="0"/>
              </a:spcAft>
              <a:buClrTx/>
              <a:buSzTx/>
              <a:buFontTx/>
              <a:buNone/>
              <a:tabLst/>
              <a:defRPr sz="8400" b="0" i="0" u="none" strike="noStrike" cap="all" spc="0" baseline="0">
                <a:ln>
                  <a:noFill/>
                </a:ln>
                <a:solidFill>
                  <a:srgbClr val="D4AF37"/>
                </a:solidFill>
                <a:uFillTx/>
                <a:latin typeface="+mn-lt"/>
                <a:ea typeface="+mn-ea"/>
                <a:cs typeface="+mn-cs"/>
                <a:sym typeface="DIN Condensed"/>
              </a:defRPr>
            </a:lvl1pPr>
            <a:lvl2pPr marL="0" marR="0" indent="228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2pPr>
            <a:lvl3pPr marL="0" marR="0" indent="457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3pPr>
            <a:lvl4pPr marL="0" marR="0" indent="685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4pPr>
            <a:lvl5pPr marL="0" marR="0" indent="9144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5pPr>
            <a:lvl6pPr marL="0" marR="0" indent="11430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6pPr>
            <a:lvl7pPr marL="0" marR="0" indent="1371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7pPr>
            <a:lvl8pPr marL="0" marR="0" indent="1600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8pPr>
            <a:lvl9pPr marL="0" marR="0" indent="1828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9pPr>
          </a:lstStyle>
          <a:p>
            <a:pPr hangingPunct="1"/>
            <a:r>
              <a:rPr lang="en-US" altLang="zh-CN" sz="9000" b="1">
                <a:latin typeface="Avenir Next" charset="0"/>
                <a:ea typeface="Avenir Next" charset="0"/>
                <a:cs typeface="Avenir Next" charset="0"/>
              </a:rPr>
              <a:t>four</a:t>
            </a:r>
            <a:endParaRPr lang="en-US" sz="9000" b="1" dirty="0">
              <a:solidFill>
                <a:schemeClr val="bg1">
                  <a:lumMod val="10000"/>
                  <a:lumOff val="90000"/>
                </a:schemeClr>
              </a:solidFill>
              <a:latin typeface="Avenir Next" charset="0"/>
              <a:ea typeface="Avenir Next" charset="0"/>
              <a:cs typeface="Avenir Next" charset="0"/>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t="15061"/>
          <a:stretch/>
        </p:blipFill>
        <p:spPr>
          <a:xfrm>
            <a:off x="2284534" y="4535976"/>
            <a:ext cx="18981128" cy="8533596"/>
          </a:xfrm>
          <a:prstGeom prst="rect">
            <a:avLst/>
          </a:prstGeom>
        </p:spPr>
      </p:pic>
      <p:sp>
        <p:nvSpPr>
          <p:cNvPr id="4" name="文本框 3"/>
          <p:cNvSpPr txBox="1"/>
          <p:nvPr/>
        </p:nvSpPr>
        <p:spPr>
          <a:xfrm>
            <a:off x="6998951" y="3122833"/>
            <a:ext cx="9552294" cy="11830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altLang="zh-CN" sz="4000" b="1" i="0" u="none" strike="noStrike" cap="none" spc="0" normalizeH="0" baseline="0" dirty="0">
                <a:ln>
                  <a:noFill/>
                </a:ln>
                <a:solidFill>
                  <a:srgbClr val="D4AF37"/>
                </a:solidFill>
                <a:effectLst/>
                <a:uFillTx/>
                <a:latin typeface="Avenir Next"/>
                <a:sym typeface="Avenir Next Medium"/>
              </a:rPr>
              <a:t>Movies </a:t>
            </a:r>
            <a:r>
              <a:rPr lang="en-US" altLang="zh-CN" sz="4000" b="1" dirty="0">
                <a:solidFill>
                  <a:srgbClr val="D4AF37"/>
                </a:solidFill>
                <a:latin typeface="Avenir Next"/>
              </a:rPr>
              <a:t>r</a:t>
            </a:r>
            <a:r>
              <a:rPr kumimoji="0" lang="en-US" altLang="zh-CN" sz="4000" b="1" i="0" u="none" strike="noStrike" cap="none" spc="0" normalizeH="0" baseline="0" dirty="0">
                <a:ln>
                  <a:noFill/>
                </a:ln>
                <a:solidFill>
                  <a:srgbClr val="D4AF37"/>
                </a:solidFill>
                <a:effectLst/>
                <a:uFillTx/>
                <a:latin typeface="Avenir Next"/>
                <a:sym typeface="Avenir Next Medium"/>
              </a:rPr>
              <a:t>ate</a:t>
            </a:r>
            <a:r>
              <a:rPr kumimoji="0" lang="en-US" altLang="zh-CN" sz="4000" b="1" i="0" u="none" strike="noStrike" cap="none" spc="0" normalizeH="0" dirty="0">
                <a:ln>
                  <a:noFill/>
                </a:ln>
                <a:solidFill>
                  <a:srgbClr val="D4AF37"/>
                </a:solidFill>
                <a:effectLst/>
                <a:uFillTx/>
                <a:latin typeface="Avenir Next"/>
                <a:sym typeface="Avenir Next Medium"/>
              </a:rPr>
              <a:t> amount among different states</a:t>
            </a:r>
            <a:endParaRPr kumimoji="0" lang="zh-CN" altLang="en-US" sz="4000" b="1" i="0" u="none" strike="noStrike" cap="none" spc="0" normalizeH="0" baseline="0" dirty="0">
              <a:ln>
                <a:noFill/>
              </a:ln>
              <a:solidFill>
                <a:srgbClr val="D4AF37"/>
              </a:solidFill>
              <a:effectLst/>
              <a:uFillTx/>
              <a:latin typeface="Avenir Next"/>
              <a:sym typeface="Avenir Next Medium"/>
            </a:endParaRPr>
          </a:p>
        </p:txBody>
      </p:sp>
      <p:grpSp>
        <p:nvGrpSpPr>
          <p:cNvPr id="15" name="组合 14"/>
          <p:cNvGrpSpPr/>
          <p:nvPr/>
        </p:nvGrpSpPr>
        <p:grpSpPr>
          <a:xfrm>
            <a:off x="1436914" y="6728136"/>
            <a:ext cx="3910239" cy="3141576"/>
            <a:chOff x="1436914" y="6728136"/>
            <a:chExt cx="3910239" cy="3141576"/>
          </a:xfrm>
        </p:grpSpPr>
        <p:grpSp>
          <p:nvGrpSpPr>
            <p:cNvPr id="13" name="组合 12"/>
            <p:cNvGrpSpPr/>
            <p:nvPr/>
          </p:nvGrpSpPr>
          <p:grpSpPr>
            <a:xfrm>
              <a:off x="1436914" y="8486737"/>
              <a:ext cx="3338287" cy="998349"/>
              <a:chOff x="1436914" y="8486737"/>
              <a:chExt cx="3338287" cy="998349"/>
            </a:xfrm>
          </p:grpSpPr>
          <p:cxnSp>
            <p:nvCxnSpPr>
              <p:cNvPr id="5" name="直接连接符 4"/>
              <p:cNvCxnSpPr/>
              <p:nvPr/>
            </p:nvCxnSpPr>
            <p:spPr>
              <a:xfrm flipH="1">
                <a:off x="1436914" y="9463314"/>
                <a:ext cx="3338287" cy="0"/>
              </a:xfrm>
              <a:prstGeom prst="line">
                <a:avLst/>
              </a:prstGeom>
              <a:noFill/>
              <a:ln w="38100" cap="flat">
                <a:solidFill>
                  <a:srgbClr val="D4AF37"/>
                </a:solidFill>
                <a:prstDash val="lgDash"/>
                <a:miter lim="400000"/>
              </a:ln>
              <a:effectLst/>
            </p:spPr>
            <p:style>
              <a:lnRef idx="0">
                <a:scrgbClr r="0" g="0" b="0"/>
              </a:lnRef>
              <a:fillRef idx="0">
                <a:scrgbClr r="0" g="0" b="0"/>
              </a:fillRef>
              <a:effectRef idx="0">
                <a:scrgbClr r="0" g="0" b="0"/>
              </a:effectRef>
              <a:fontRef idx="none"/>
            </p:style>
          </p:cxnSp>
          <p:sp>
            <p:nvSpPr>
              <p:cNvPr id="12" name="文本框 11"/>
              <p:cNvSpPr txBox="1"/>
              <p:nvPr/>
            </p:nvSpPr>
            <p:spPr>
              <a:xfrm>
                <a:off x="1436914" y="8486737"/>
                <a:ext cx="1582163" cy="9983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altLang="zh-CN" sz="2800" b="1" i="0" u="none" strike="noStrike" cap="none" spc="0" normalizeH="0" baseline="0" dirty="0">
                    <a:ln>
                      <a:noFill/>
                    </a:ln>
                    <a:solidFill>
                      <a:srgbClr val="D4AF37"/>
                    </a:solidFill>
                    <a:effectLst/>
                    <a:uFillTx/>
                    <a:latin typeface="Avenir Next Medium"/>
                    <a:ea typeface="Avenir Next Medium"/>
                    <a:cs typeface="Avenir Next Medium"/>
                    <a:sym typeface="Avenir Next Medium"/>
                  </a:rPr>
                  <a:t>California</a:t>
                </a:r>
                <a:endParaRPr kumimoji="0" lang="zh-CN" altLang="en-US" sz="2800" b="1" i="0" u="none" strike="noStrike" cap="none" spc="0" normalizeH="0" baseline="0" dirty="0">
                  <a:ln>
                    <a:noFill/>
                  </a:ln>
                  <a:solidFill>
                    <a:srgbClr val="D4AF37"/>
                  </a:solidFill>
                  <a:effectLst/>
                  <a:uFillTx/>
                  <a:latin typeface="Avenir Next Medium"/>
                  <a:ea typeface="Avenir Next Medium"/>
                  <a:cs typeface="Avenir Next Medium"/>
                  <a:sym typeface="Avenir Next Medium"/>
                </a:endParaRPr>
              </a:p>
            </p:txBody>
          </p:sp>
        </p:grpSp>
        <p:sp>
          <p:nvSpPr>
            <p:cNvPr id="14" name="Freeform 55"/>
            <p:cNvSpPr>
              <a:spLocks noEditPoints="1"/>
            </p:cNvSpPr>
            <p:nvPr/>
          </p:nvSpPr>
          <p:spPr bwMode="auto">
            <a:xfrm>
              <a:off x="3575955" y="6728136"/>
              <a:ext cx="1771198" cy="3141576"/>
            </a:xfrm>
            <a:custGeom>
              <a:avLst/>
              <a:gdLst/>
              <a:ahLst/>
              <a:cxnLst>
                <a:cxn ang="0">
                  <a:pos x="260" y="1214"/>
                </a:cxn>
                <a:cxn ang="0">
                  <a:pos x="201" y="1096"/>
                </a:cxn>
                <a:cxn ang="0">
                  <a:pos x="227" y="1107"/>
                </a:cxn>
                <a:cxn ang="0">
                  <a:pos x="189" y="1093"/>
                </a:cxn>
                <a:cxn ang="0">
                  <a:pos x="350" y="1259"/>
                </a:cxn>
                <a:cxn ang="0">
                  <a:pos x="366" y="1290"/>
                </a:cxn>
                <a:cxn ang="0">
                  <a:pos x="236" y="1098"/>
                </a:cxn>
                <a:cxn ang="0">
                  <a:pos x="274" y="1112"/>
                </a:cxn>
                <a:cxn ang="0">
                  <a:pos x="816" y="1164"/>
                </a:cxn>
                <a:cxn ang="0">
                  <a:pos x="799" y="1107"/>
                </a:cxn>
                <a:cxn ang="0">
                  <a:pos x="714" y="975"/>
                </a:cxn>
                <a:cxn ang="0">
                  <a:pos x="615" y="835"/>
                </a:cxn>
                <a:cxn ang="0">
                  <a:pos x="539" y="729"/>
                </a:cxn>
                <a:cxn ang="0">
                  <a:pos x="454" y="610"/>
                </a:cxn>
                <a:cxn ang="0">
                  <a:pos x="364" y="480"/>
                </a:cxn>
                <a:cxn ang="0">
                  <a:pos x="392" y="364"/>
                </a:cxn>
                <a:cxn ang="0">
                  <a:pos x="418" y="248"/>
                </a:cxn>
                <a:cxn ang="0">
                  <a:pos x="447" y="130"/>
                </a:cxn>
                <a:cxn ang="0">
                  <a:pos x="357" y="82"/>
                </a:cxn>
                <a:cxn ang="0">
                  <a:pos x="239" y="49"/>
                </a:cxn>
                <a:cxn ang="0">
                  <a:pos x="120" y="14"/>
                </a:cxn>
                <a:cxn ang="0">
                  <a:pos x="61" y="26"/>
                </a:cxn>
                <a:cxn ang="0">
                  <a:pos x="49" y="106"/>
                </a:cxn>
                <a:cxn ang="0">
                  <a:pos x="30" y="153"/>
                </a:cxn>
                <a:cxn ang="0">
                  <a:pos x="23" y="153"/>
                </a:cxn>
                <a:cxn ang="0">
                  <a:pos x="0" y="213"/>
                </a:cxn>
                <a:cxn ang="0">
                  <a:pos x="26" y="319"/>
                </a:cxn>
                <a:cxn ang="0">
                  <a:pos x="38" y="454"/>
                </a:cxn>
                <a:cxn ang="0">
                  <a:pos x="64" y="516"/>
                </a:cxn>
                <a:cxn ang="0">
                  <a:pos x="56" y="523"/>
                </a:cxn>
                <a:cxn ang="0">
                  <a:pos x="87" y="563"/>
                </a:cxn>
                <a:cxn ang="0">
                  <a:pos x="116" y="530"/>
                </a:cxn>
                <a:cxn ang="0">
                  <a:pos x="153" y="546"/>
                </a:cxn>
                <a:cxn ang="0">
                  <a:pos x="191" y="561"/>
                </a:cxn>
                <a:cxn ang="0">
                  <a:pos x="123" y="544"/>
                </a:cxn>
                <a:cxn ang="0">
                  <a:pos x="109" y="572"/>
                </a:cxn>
                <a:cxn ang="0">
                  <a:pos x="120" y="617"/>
                </a:cxn>
                <a:cxn ang="0">
                  <a:pos x="97" y="589"/>
                </a:cxn>
                <a:cxn ang="0">
                  <a:pos x="85" y="584"/>
                </a:cxn>
                <a:cxn ang="0">
                  <a:pos x="123" y="691"/>
                </a:cxn>
                <a:cxn ang="0">
                  <a:pos x="106" y="736"/>
                </a:cxn>
                <a:cxn ang="0">
                  <a:pos x="135" y="835"/>
                </a:cxn>
                <a:cxn ang="0">
                  <a:pos x="175" y="904"/>
                </a:cxn>
                <a:cxn ang="0">
                  <a:pos x="189" y="949"/>
                </a:cxn>
                <a:cxn ang="0">
                  <a:pos x="179" y="1006"/>
                </a:cxn>
                <a:cxn ang="0">
                  <a:pos x="222" y="1041"/>
                </a:cxn>
                <a:cxn ang="0">
                  <a:pos x="295" y="1077"/>
                </a:cxn>
                <a:cxn ang="0">
                  <a:pos x="371" y="1134"/>
                </a:cxn>
                <a:cxn ang="0">
                  <a:pos x="399" y="1176"/>
                </a:cxn>
                <a:cxn ang="0">
                  <a:pos x="470" y="1252"/>
                </a:cxn>
                <a:cxn ang="0">
                  <a:pos x="480" y="1335"/>
                </a:cxn>
                <a:cxn ang="0">
                  <a:pos x="518" y="1358"/>
                </a:cxn>
                <a:cxn ang="0">
                  <a:pos x="671" y="1373"/>
                </a:cxn>
                <a:cxn ang="0">
                  <a:pos x="747" y="1380"/>
                </a:cxn>
                <a:cxn ang="0">
                  <a:pos x="776" y="1351"/>
                </a:cxn>
                <a:cxn ang="0">
                  <a:pos x="761" y="1292"/>
                </a:cxn>
                <a:cxn ang="0">
                  <a:pos x="787" y="1261"/>
                </a:cxn>
                <a:cxn ang="0">
                  <a:pos x="835" y="1197"/>
                </a:cxn>
                <a:cxn ang="0">
                  <a:pos x="376" y="1216"/>
                </a:cxn>
                <a:cxn ang="0">
                  <a:pos x="366" y="1212"/>
                </a:cxn>
                <a:cxn ang="0">
                  <a:pos x="385" y="1231"/>
                </a:cxn>
              </a:cxnLst>
              <a:rect l="0" t="0" r="r" b="b"/>
              <a:pathLst>
                <a:path w="839" h="1380">
                  <a:moveTo>
                    <a:pt x="260" y="1207"/>
                  </a:moveTo>
                  <a:lnTo>
                    <a:pt x="255" y="1205"/>
                  </a:lnTo>
                  <a:lnTo>
                    <a:pt x="250" y="1205"/>
                  </a:lnTo>
                  <a:lnTo>
                    <a:pt x="253" y="1212"/>
                  </a:lnTo>
                  <a:lnTo>
                    <a:pt x="260" y="1214"/>
                  </a:lnTo>
                  <a:lnTo>
                    <a:pt x="265" y="1216"/>
                  </a:lnTo>
                  <a:lnTo>
                    <a:pt x="265" y="1214"/>
                  </a:lnTo>
                  <a:lnTo>
                    <a:pt x="260" y="1207"/>
                  </a:lnTo>
                  <a:close/>
                  <a:moveTo>
                    <a:pt x="220" y="1100"/>
                  </a:moveTo>
                  <a:lnTo>
                    <a:pt x="201" y="1096"/>
                  </a:lnTo>
                  <a:lnTo>
                    <a:pt x="208" y="1110"/>
                  </a:lnTo>
                  <a:lnTo>
                    <a:pt x="213" y="1115"/>
                  </a:lnTo>
                  <a:lnTo>
                    <a:pt x="220" y="1115"/>
                  </a:lnTo>
                  <a:lnTo>
                    <a:pt x="227" y="1107"/>
                  </a:lnTo>
                  <a:lnTo>
                    <a:pt x="227" y="1107"/>
                  </a:lnTo>
                  <a:lnTo>
                    <a:pt x="220" y="1100"/>
                  </a:lnTo>
                  <a:close/>
                  <a:moveTo>
                    <a:pt x="191" y="1086"/>
                  </a:moveTo>
                  <a:lnTo>
                    <a:pt x="187" y="1086"/>
                  </a:lnTo>
                  <a:lnTo>
                    <a:pt x="182" y="1089"/>
                  </a:lnTo>
                  <a:lnTo>
                    <a:pt x="189" y="1093"/>
                  </a:lnTo>
                  <a:lnTo>
                    <a:pt x="196" y="1093"/>
                  </a:lnTo>
                  <a:lnTo>
                    <a:pt x="191" y="1089"/>
                  </a:lnTo>
                  <a:lnTo>
                    <a:pt x="191" y="1086"/>
                  </a:lnTo>
                  <a:close/>
                  <a:moveTo>
                    <a:pt x="354" y="1271"/>
                  </a:moveTo>
                  <a:lnTo>
                    <a:pt x="350" y="1259"/>
                  </a:lnTo>
                  <a:lnTo>
                    <a:pt x="347" y="1261"/>
                  </a:lnTo>
                  <a:lnTo>
                    <a:pt x="350" y="1273"/>
                  </a:lnTo>
                  <a:lnTo>
                    <a:pt x="354" y="1285"/>
                  </a:lnTo>
                  <a:lnTo>
                    <a:pt x="362" y="1290"/>
                  </a:lnTo>
                  <a:lnTo>
                    <a:pt x="366" y="1290"/>
                  </a:lnTo>
                  <a:lnTo>
                    <a:pt x="364" y="1287"/>
                  </a:lnTo>
                  <a:lnTo>
                    <a:pt x="354" y="1271"/>
                  </a:lnTo>
                  <a:close/>
                  <a:moveTo>
                    <a:pt x="260" y="1110"/>
                  </a:moveTo>
                  <a:lnTo>
                    <a:pt x="241" y="1098"/>
                  </a:lnTo>
                  <a:lnTo>
                    <a:pt x="236" y="1098"/>
                  </a:lnTo>
                  <a:lnTo>
                    <a:pt x="239" y="1103"/>
                  </a:lnTo>
                  <a:lnTo>
                    <a:pt x="239" y="1107"/>
                  </a:lnTo>
                  <a:lnTo>
                    <a:pt x="246" y="1112"/>
                  </a:lnTo>
                  <a:lnTo>
                    <a:pt x="272" y="1115"/>
                  </a:lnTo>
                  <a:lnTo>
                    <a:pt x="274" y="1112"/>
                  </a:lnTo>
                  <a:lnTo>
                    <a:pt x="272" y="1107"/>
                  </a:lnTo>
                  <a:lnTo>
                    <a:pt x="260" y="1110"/>
                  </a:lnTo>
                  <a:close/>
                  <a:moveTo>
                    <a:pt x="837" y="1183"/>
                  </a:moveTo>
                  <a:lnTo>
                    <a:pt x="823" y="1171"/>
                  </a:lnTo>
                  <a:lnTo>
                    <a:pt x="816" y="1164"/>
                  </a:lnTo>
                  <a:lnTo>
                    <a:pt x="818" y="1157"/>
                  </a:lnTo>
                  <a:lnTo>
                    <a:pt x="816" y="1157"/>
                  </a:lnTo>
                  <a:lnTo>
                    <a:pt x="816" y="1150"/>
                  </a:lnTo>
                  <a:lnTo>
                    <a:pt x="804" y="1122"/>
                  </a:lnTo>
                  <a:lnTo>
                    <a:pt x="799" y="1107"/>
                  </a:lnTo>
                  <a:lnTo>
                    <a:pt x="802" y="1096"/>
                  </a:lnTo>
                  <a:lnTo>
                    <a:pt x="778" y="1065"/>
                  </a:lnTo>
                  <a:lnTo>
                    <a:pt x="757" y="1034"/>
                  </a:lnTo>
                  <a:lnTo>
                    <a:pt x="735" y="1006"/>
                  </a:lnTo>
                  <a:lnTo>
                    <a:pt x="714" y="975"/>
                  </a:lnTo>
                  <a:lnTo>
                    <a:pt x="693" y="947"/>
                  </a:lnTo>
                  <a:lnTo>
                    <a:pt x="671" y="916"/>
                  </a:lnTo>
                  <a:lnTo>
                    <a:pt x="650" y="885"/>
                  </a:lnTo>
                  <a:lnTo>
                    <a:pt x="629" y="857"/>
                  </a:lnTo>
                  <a:lnTo>
                    <a:pt x="615" y="835"/>
                  </a:lnTo>
                  <a:lnTo>
                    <a:pt x="598" y="814"/>
                  </a:lnTo>
                  <a:lnTo>
                    <a:pt x="584" y="793"/>
                  </a:lnTo>
                  <a:lnTo>
                    <a:pt x="570" y="771"/>
                  </a:lnTo>
                  <a:lnTo>
                    <a:pt x="553" y="750"/>
                  </a:lnTo>
                  <a:lnTo>
                    <a:pt x="539" y="729"/>
                  </a:lnTo>
                  <a:lnTo>
                    <a:pt x="525" y="707"/>
                  </a:lnTo>
                  <a:lnTo>
                    <a:pt x="511" y="686"/>
                  </a:lnTo>
                  <a:lnTo>
                    <a:pt x="492" y="662"/>
                  </a:lnTo>
                  <a:lnTo>
                    <a:pt x="473" y="636"/>
                  </a:lnTo>
                  <a:lnTo>
                    <a:pt x="454" y="610"/>
                  </a:lnTo>
                  <a:lnTo>
                    <a:pt x="437" y="584"/>
                  </a:lnTo>
                  <a:lnTo>
                    <a:pt x="418" y="558"/>
                  </a:lnTo>
                  <a:lnTo>
                    <a:pt x="399" y="532"/>
                  </a:lnTo>
                  <a:lnTo>
                    <a:pt x="383" y="506"/>
                  </a:lnTo>
                  <a:lnTo>
                    <a:pt x="364" y="480"/>
                  </a:lnTo>
                  <a:lnTo>
                    <a:pt x="371" y="456"/>
                  </a:lnTo>
                  <a:lnTo>
                    <a:pt x="376" y="435"/>
                  </a:lnTo>
                  <a:lnTo>
                    <a:pt x="381" y="411"/>
                  </a:lnTo>
                  <a:lnTo>
                    <a:pt x="388" y="388"/>
                  </a:lnTo>
                  <a:lnTo>
                    <a:pt x="392" y="364"/>
                  </a:lnTo>
                  <a:lnTo>
                    <a:pt x="397" y="340"/>
                  </a:lnTo>
                  <a:lnTo>
                    <a:pt x="402" y="317"/>
                  </a:lnTo>
                  <a:lnTo>
                    <a:pt x="409" y="293"/>
                  </a:lnTo>
                  <a:lnTo>
                    <a:pt x="414" y="269"/>
                  </a:lnTo>
                  <a:lnTo>
                    <a:pt x="418" y="248"/>
                  </a:lnTo>
                  <a:lnTo>
                    <a:pt x="425" y="224"/>
                  </a:lnTo>
                  <a:lnTo>
                    <a:pt x="430" y="201"/>
                  </a:lnTo>
                  <a:lnTo>
                    <a:pt x="437" y="177"/>
                  </a:lnTo>
                  <a:lnTo>
                    <a:pt x="442" y="153"/>
                  </a:lnTo>
                  <a:lnTo>
                    <a:pt x="447" y="130"/>
                  </a:lnTo>
                  <a:lnTo>
                    <a:pt x="454" y="106"/>
                  </a:lnTo>
                  <a:lnTo>
                    <a:pt x="428" y="101"/>
                  </a:lnTo>
                  <a:lnTo>
                    <a:pt x="404" y="94"/>
                  </a:lnTo>
                  <a:lnTo>
                    <a:pt x="381" y="87"/>
                  </a:lnTo>
                  <a:lnTo>
                    <a:pt x="357" y="82"/>
                  </a:lnTo>
                  <a:lnTo>
                    <a:pt x="333" y="75"/>
                  </a:lnTo>
                  <a:lnTo>
                    <a:pt x="310" y="68"/>
                  </a:lnTo>
                  <a:lnTo>
                    <a:pt x="286" y="63"/>
                  </a:lnTo>
                  <a:lnTo>
                    <a:pt x="262" y="56"/>
                  </a:lnTo>
                  <a:lnTo>
                    <a:pt x="239" y="49"/>
                  </a:lnTo>
                  <a:lnTo>
                    <a:pt x="215" y="42"/>
                  </a:lnTo>
                  <a:lnTo>
                    <a:pt x="191" y="35"/>
                  </a:lnTo>
                  <a:lnTo>
                    <a:pt x="168" y="28"/>
                  </a:lnTo>
                  <a:lnTo>
                    <a:pt x="144" y="21"/>
                  </a:lnTo>
                  <a:lnTo>
                    <a:pt x="120" y="14"/>
                  </a:lnTo>
                  <a:lnTo>
                    <a:pt x="97" y="7"/>
                  </a:lnTo>
                  <a:lnTo>
                    <a:pt x="71" y="0"/>
                  </a:lnTo>
                  <a:lnTo>
                    <a:pt x="73" y="2"/>
                  </a:lnTo>
                  <a:lnTo>
                    <a:pt x="68" y="14"/>
                  </a:lnTo>
                  <a:lnTo>
                    <a:pt x="61" y="26"/>
                  </a:lnTo>
                  <a:lnTo>
                    <a:pt x="66" y="35"/>
                  </a:lnTo>
                  <a:lnTo>
                    <a:pt x="68" y="49"/>
                  </a:lnTo>
                  <a:lnTo>
                    <a:pt x="66" y="71"/>
                  </a:lnTo>
                  <a:lnTo>
                    <a:pt x="64" y="80"/>
                  </a:lnTo>
                  <a:lnTo>
                    <a:pt x="49" y="106"/>
                  </a:lnTo>
                  <a:lnTo>
                    <a:pt x="42" y="130"/>
                  </a:lnTo>
                  <a:lnTo>
                    <a:pt x="30" y="146"/>
                  </a:lnTo>
                  <a:lnTo>
                    <a:pt x="28" y="149"/>
                  </a:lnTo>
                  <a:lnTo>
                    <a:pt x="28" y="151"/>
                  </a:lnTo>
                  <a:lnTo>
                    <a:pt x="30" y="153"/>
                  </a:lnTo>
                  <a:lnTo>
                    <a:pt x="28" y="156"/>
                  </a:lnTo>
                  <a:lnTo>
                    <a:pt x="26" y="161"/>
                  </a:lnTo>
                  <a:lnTo>
                    <a:pt x="23" y="158"/>
                  </a:lnTo>
                  <a:lnTo>
                    <a:pt x="23" y="156"/>
                  </a:lnTo>
                  <a:lnTo>
                    <a:pt x="23" y="153"/>
                  </a:lnTo>
                  <a:lnTo>
                    <a:pt x="21" y="158"/>
                  </a:lnTo>
                  <a:lnTo>
                    <a:pt x="12" y="170"/>
                  </a:lnTo>
                  <a:lnTo>
                    <a:pt x="4" y="182"/>
                  </a:lnTo>
                  <a:lnTo>
                    <a:pt x="2" y="196"/>
                  </a:lnTo>
                  <a:lnTo>
                    <a:pt x="0" y="213"/>
                  </a:lnTo>
                  <a:lnTo>
                    <a:pt x="14" y="239"/>
                  </a:lnTo>
                  <a:lnTo>
                    <a:pt x="26" y="274"/>
                  </a:lnTo>
                  <a:lnTo>
                    <a:pt x="28" y="286"/>
                  </a:lnTo>
                  <a:lnTo>
                    <a:pt x="28" y="307"/>
                  </a:lnTo>
                  <a:lnTo>
                    <a:pt x="26" y="319"/>
                  </a:lnTo>
                  <a:lnTo>
                    <a:pt x="16" y="336"/>
                  </a:lnTo>
                  <a:lnTo>
                    <a:pt x="16" y="371"/>
                  </a:lnTo>
                  <a:lnTo>
                    <a:pt x="12" y="397"/>
                  </a:lnTo>
                  <a:lnTo>
                    <a:pt x="28" y="433"/>
                  </a:lnTo>
                  <a:lnTo>
                    <a:pt x="38" y="454"/>
                  </a:lnTo>
                  <a:lnTo>
                    <a:pt x="49" y="468"/>
                  </a:lnTo>
                  <a:lnTo>
                    <a:pt x="52" y="490"/>
                  </a:lnTo>
                  <a:lnTo>
                    <a:pt x="59" y="494"/>
                  </a:lnTo>
                  <a:lnTo>
                    <a:pt x="64" y="506"/>
                  </a:lnTo>
                  <a:lnTo>
                    <a:pt x="64" y="516"/>
                  </a:lnTo>
                  <a:lnTo>
                    <a:pt x="56" y="501"/>
                  </a:lnTo>
                  <a:lnTo>
                    <a:pt x="54" y="518"/>
                  </a:lnTo>
                  <a:lnTo>
                    <a:pt x="47" y="525"/>
                  </a:lnTo>
                  <a:lnTo>
                    <a:pt x="47" y="530"/>
                  </a:lnTo>
                  <a:lnTo>
                    <a:pt x="56" y="523"/>
                  </a:lnTo>
                  <a:lnTo>
                    <a:pt x="61" y="527"/>
                  </a:lnTo>
                  <a:lnTo>
                    <a:pt x="68" y="542"/>
                  </a:lnTo>
                  <a:lnTo>
                    <a:pt x="75" y="549"/>
                  </a:lnTo>
                  <a:lnTo>
                    <a:pt x="82" y="556"/>
                  </a:lnTo>
                  <a:lnTo>
                    <a:pt x="87" y="563"/>
                  </a:lnTo>
                  <a:lnTo>
                    <a:pt x="94" y="563"/>
                  </a:lnTo>
                  <a:lnTo>
                    <a:pt x="94" y="549"/>
                  </a:lnTo>
                  <a:lnTo>
                    <a:pt x="101" y="530"/>
                  </a:lnTo>
                  <a:lnTo>
                    <a:pt x="111" y="527"/>
                  </a:lnTo>
                  <a:lnTo>
                    <a:pt x="116" y="530"/>
                  </a:lnTo>
                  <a:lnTo>
                    <a:pt x="125" y="542"/>
                  </a:lnTo>
                  <a:lnTo>
                    <a:pt x="130" y="544"/>
                  </a:lnTo>
                  <a:lnTo>
                    <a:pt x="144" y="539"/>
                  </a:lnTo>
                  <a:lnTo>
                    <a:pt x="149" y="539"/>
                  </a:lnTo>
                  <a:lnTo>
                    <a:pt x="153" y="546"/>
                  </a:lnTo>
                  <a:lnTo>
                    <a:pt x="158" y="549"/>
                  </a:lnTo>
                  <a:lnTo>
                    <a:pt x="170" y="551"/>
                  </a:lnTo>
                  <a:lnTo>
                    <a:pt x="177" y="554"/>
                  </a:lnTo>
                  <a:lnTo>
                    <a:pt x="182" y="554"/>
                  </a:lnTo>
                  <a:lnTo>
                    <a:pt x="191" y="561"/>
                  </a:lnTo>
                  <a:lnTo>
                    <a:pt x="187" y="561"/>
                  </a:lnTo>
                  <a:lnTo>
                    <a:pt x="179" y="558"/>
                  </a:lnTo>
                  <a:lnTo>
                    <a:pt x="172" y="558"/>
                  </a:lnTo>
                  <a:lnTo>
                    <a:pt x="137" y="546"/>
                  </a:lnTo>
                  <a:lnTo>
                    <a:pt x="123" y="544"/>
                  </a:lnTo>
                  <a:lnTo>
                    <a:pt x="113" y="546"/>
                  </a:lnTo>
                  <a:lnTo>
                    <a:pt x="106" y="549"/>
                  </a:lnTo>
                  <a:lnTo>
                    <a:pt x="106" y="556"/>
                  </a:lnTo>
                  <a:lnTo>
                    <a:pt x="109" y="558"/>
                  </a:lnTo>
                  <a:lnTo>
                    <a:pt x="109" y="572"/>
                  </a:lnTo>
                  <a:lnTo>
                    <a:pt x="113" y="582"/>
                  </a:lnTo>
                  <a:lnTo>
                    <a:pt x="116" y="598"/>
                  </a:lnTo>
                  <a:lnTo>
                    <a:pt x="118" y="608"/>
                  </a:lnTo>
                  <a:lnTo>
                    <a:pt x="118" y="613"/>
                  </a:lnTo>
                  <a:lnTo>
                    <a:pt x="120" y="617"/>
                  </a:lnTo>
                  <a:lnTo>
                    <a:pt x="116" y="617"/>
                  </a:lnTo>
                  <a:lnTo>
                    <a:pt x="111" y="613"/>
                  </a:lnTo>
                  <a:lnTo>
                    <a:pt x="109" y="603"/>
                  </a:lnTo>
                  <a:lnTo>
                    <a:pt x="101" y="598"/>
                  </a:lnTo>
                  <a:lnTo>
                    <a:pt x="97" y="589"/>
                  </a:lnTo>
                  <a:lnTo>
                    <a:pt x="97" y="577"/>
                  </a:lnTo>
                  <a:lnTo>
                    <a:pt x="99" y="572"/>
                  </a:lnTo>
                  <a:lnTo>
                    <a:pt x="94" y="568"/>
                  </a:lnTo>
                  <a:lnTo>
                    <a:pt x="87" y="570"/>
                  </a:lnTo>
                  <a:lnTo>
                    <a:pt x="85" y="584"/>
                  </a:lnTo>
                  <a:lnTo>
                    <a:pt x="80" y="598"/>
                  </a:lnTo>
                  <a:lnTo>
                    <a:pt x="85" y="622"/>
                  </a:lnTo>
                  <a:lnTo>
                    <a:pt x="80" y="643"/>
                  </a:lnTo>
                  <a:lnTo>
                    <a:pt x="97" y="677"/>
                  </a:lnTo>
                  <a:lnTo>
                    <a:pt x="123" y="691"/>
                  </a:lnTo>
                  <a:lnTo>
                    <a:pt x="127" y="703"/>
                  </a:lnTo>
                  <a:lnTo>
                    <a:pt x="127" y="710"/>
                  </a:lnTo>
                  <a:lnTo>
                    <a:pt x="125" y="719"/>
                  </a:lnTo>
                  <a:lnTo>
                    <a:pt x="118" y="726"/>
                  </a:lnTo>
                  <a:lnTo>
                    <a:pt x="106" y="736"/>
                  </a:lnTo>
                  <a:lnTo>
                    <a:pt x="104" y="752"/>
                  </a:lnTo>
                  <a:lnTo>
                    <a:pt x="104" y="767"/>
                  </a:lnTo>
                  <a:lnTo>
                    <a:pt x="120" y="793"/>
                  </a:lnTo>
                  <a:lnTo>
                    <a:pt x="132" y="828"/>
                  </a:lnTo>
                  <a:lnTo>
                    <a:pt x="135" y="835"/>
                  </a:lnTo>
                  <a:lnTo>
                    <a:pt x="142" y="847"/>
                  </a:lnTo>
                  <a:lnTo>
                    <a:pt x="144" y="864"/>
                  </a:lnTo>
                  <a:lnTo>
                    <a:pt x="156" y="875"/>
                  </a:lnTo>
                  <a:lnTo>
                    <a:pt x="163" y="894"/>
                  </a:lnTo>
                  <a:lnTo>
                    <a:pt x="175" y="904"/>
                  </a:lnTo>
                  <a:lnTo>
                    <a:pt x="177" y="913"/>
                  </a:lnTo>
                  <a:lnTo>
                    <a:pt x="172" y="923"/>
                  </a:lnTo>
                  <a:lnTo>
                    <a:pt x="172" y="932"/>
                  </a:lnTo>
                  <a:lnTo>
                    <a:pt x="187" y="942"/>
                  </a:lnTo>
                  <a:lnTo>
                    <a:pt x="189" y="949"/>
                  </a:lnTo>
                  <a:lnTo>
                    <a:pt x="191" y="954"/>
                  </a:lnTo>
                  <a:lnTo>
                    <a:pt x="184" y="970"/>
                  </a:lnTo>
                  <a:lnTo>
                    <a:pt x="184" y="987"/>
                  </a:lnTo>
                  <a:lnTo>
                    <a:pt x="182" y="994"/>
                  </a:lnTo>
                  <a:lnTo>
                    <a:pt x="179" y="1006"/>
                  </a:lnTo>
                  <a:lnTo>
                    <a:pt x="177" y="1015"/>
                  </a:lnTo>
                  <a:lnTo>
                    <a:pt x="184" y="1022"/>
                  </a:lnTo>
                  <a:lnTo>
                    <a:pt x="189" y="1034"/>
                  </a:lnTo>
                  <a:lnTo>
                    <a:pt x="198" y="1036"/>
                  </a:lnTo>
                  <a:lnTo>
                    <a:pt x="222" y="1041"/>
                  </a:lnTo>
                  <a:lnTo>
                    <a:pt x="234" y="1044"/>
                  </a:lnTo>
                  <a:lnTo>
                    <a:pt x="253" y="1058"/>
                  </a:lnTo>
                  <a:lnTo>
                    <a:pt x="267" y="1063"/>
                  </a:lnTo>
                  <a:lnTo>
                    <a:pt x="276" y="1063"/>
                  </a:lnTo>
                  <a:lnTo>
                    <a:pt x="295" y="1077"/>
                  </a:lnTo>
                  <a:lnTo>
                    <a:pt x="307" y="1091"/>
                  </a:lnTo>
                  <a:lnTo>
                    <a:pt x="310" y="1103"/>
                  </a:lnTo>
                  <a:lnTo>
                    <a:pt x="317" y="1112"/>
                  </a:lnTo>
                  <a:lnTo>
                    <a:pt x="347" y="1129"/>
                  </a:lnTo>
                  <a:lnTo>
                    <a:pt x="371" y="1134"/>
                  </a:lnTo>
                  <a:lnTo>
                    <a:pt x="381" y="1138"/>
                  </a:lnTo>
                  <a:lnTo>
                    <a:pt x="388" y="1160"/>
                  </a:lnTo>
                  <a:lnTo>
                    <a:pt x="383" y="1174"/>
                  </a:lnTo>
                  <a:lnTo>
                    <a:pt x="395" y="1181"/>
                  </a:lnTo>
                  <a:lnTo>
                    <a:pt x="399" y="1176"/>
                  </a:lnTo>
                  <a:lnTo>
                    <a:pt x="409" y="1179"/>
                  </a:lnTo>
                  <a:lnTo>
                    <a:pt x="416" y="1186"/>
                  </a:lnTo>
                  <a:lnTo>
                    <a:pt x="428" y="1200"/>
                  </a:lnTo>
                  <a:lnTo>
                    <a:pt x="442" y="1214"/>
                  </a:lnTo>
                  <a:lnTo>
                    <a:pt x="470" y="1252"/>
                  </a:lnTo>
                  <a:lnTo>
                    <a:pt x="482" y="1280"/>
                  </a:lnTo>
                  <a:lnTo>
                    <a:pt x="482" y="1302"/>
                  </a:lnTo>
                  <a:lnTo>
                    <a:pt x="482" y="1309"/>
                  </a:lnTo>
                  <a:lnTo>
                    <a:pt x="480" y="1318"/>
                  </a:lnTo>
                  <a:lnTo>
                    <a:pt x="480" y="1335"/>
                  </a:lnTo>
                  <a:lnTo>
                    <a:pt x="487" y="1335"/>
                  </a:lnTo>
                  <a:lnTo>
                    <a:pt x="489" y="1339"/>
                  </a:lnTo>
                  <a:lnTo>
                    <a:pt x="489" y="1354"/>
                  </a:lnTo>
                  <a:lnTo>
                    <a:pt x="489" y="1354"/>
                  </a:lnTo>
                  <a:lnTo>
                    <a:pt x="518" y="1358"/>
                  </a:lnTo>
                  <a:lnTo>
                    <a:pt x="548" y="1361"/>
                  </a:lnTo>
                  <a:lnTo>
                    <a:pt x="579" y="1363"/>
                  </a:lnTo>
                  <a:lnTo>
                    <a:pt x="610" y="1368"/>
                  </a:lnTo>
                  <a:lnTo>
                    <a:pt x="641" y="1370"/>
                  </a:lnTo>
                  <a:lnTo>
                    <a:pt x="671" y="1373"/>
                  </a:lnTo>
                  <a:lnTo>
                    <a:pt x="702" y="1375"/>
                  </a:lnTo>
                  <a:lnTo>
                    <a:pt x="733" y="1380"/>
                  </a:lnTo>
                  <a:lnTo>
                    <a:pt x="745" y="1380"/>
                  </a:lnTo>
                  <a:lnTo>
                    <a:pt x="747" y="1380"/>
                  </a:lnTo>
                  <a:lnTo>
                    <a:pt x="747" y="1380"/>
                  </a:lnTo>
                  <a:lnTo>
                    <a:pt x="761" y="1380"/>
                  </a:lnTo>
                  <a:lnTo>
                    <a:pt x="768" y="1377"/>
                  </a:lnTo>
                  <a:lnTo>
                    <a:pt x="773" y="1368"/>
                  </a:lnTo>
                  <a:lnTo>
                    <a:pt x="776" y="1358"/>
                  </a:lnTo>
                  <a:lnTo>
                    <a:pt x="776" y="1351"/>
                  </a:lnTo>
                  <a:lnTo>
                    <a:pt x="771" y="1342"/>
                  </a:lnTo>
                  <a:lnTo>
                    <a:pt x="761" y="1337"/>
                  </a:lnTo>
                  <a:lnTo>
                    <a:pt x="757" y="1323"/>
                  </a:lnTo>
                  <a:lnTo>
                    <a:pt x="759" y="1302"/>
                  </a:lnTo>
                  <a:lnTo>
                    <a:pt x="761" y="1292"/>
                  </a:lnTo>
                  <a:lnTo>
                    <a:pt x="766" y="1292"/>
                  </a:lnTo>
                  <a:lnTo>
                    <a:pt x="773" y="1287"/>
                  </a:lnTo>
                  <a:lnTo>
                    <a:pt x="778" y="1280"/>
                  </a:lnTo>
                  <a:lnTo>
                    <a:pt x="785" y="1271"/>
                  </a:lnTo>
                  <a:lnTo>
                    <a:pt x="787" y="1261"/>
                  </a:lnTo>
                  <a:lnTo>
                    <a:pt x="790" y="1250"/>
                  </a:lnTo>
                  <a:lnTo>
                    <a:pt x="792" y="1235"/>
                  </a:lnTo>
                  <a:lnTo>
                    <a:pt x="804" y="1216"/>
                  </a:lnTo>
                  <a:lnTo>
                    <a:pt x="813" y="1207"/>
                  </a:lnTo>
                  <a:lnTo>
                    <a:pt x="835" y="1197"/>
                  </a:lnTo>
                  <a:lnTo>
                    <a:pt x="839" y="1193"/>
                  </a:lnTo>
                  <a:lnTo>
                    <a:pt x="839" y="1190"/>
                  </a:lnTo>
                  <a:lnTo>
                    <a:pt x="839" y="1190"/>
                  </a:lnTo>
                  <a:lnTo>
                    <a:pt x="837" y="1183"/>
                  </a:lnTo>
                  <a:close/>
                  <a:moveTo>
                    <a:pt x="376" y="1216"/>
                  </a:moveTo>
                  <a:lnTo>
                    <a:pt x="362" y="1205"/>
                  </a:lnTo>
                  <a:lnTo>
                    <a:pt x="359" y="1205"/>
                  </a:lnTo>
                  <a:lnTo>
                    <a:pt x="359" y="1209"/>
                  </a:lnTo>
                  <a:lnTo>
                    <a:pt x="359" y="1209"/>
                  </a:lnTo>
                  <a:lnTo>
                    <a:pt x="366" y="1212"/>
                  </a:lnTo>
                  <a:lnTo>
                    <a:pt x="366" y="1214"/>
                  </a:lnTo>
                  <a:lnTo>
                    <a:pt x="366" y="1221"/>
                  </a:lnTo>
                  <a:lnTo>
                    <a:pt x="369" y="1226"/>
                  </a:lnTo>
                  <a:lnTo>
                    <a:pt x="376" y="1228"/>
                  </a:lnTo>
                  <a:lnTo>
                    <a:pt x="385" y="1231"/>
                  </a:lnTo>
                  <a:lnTo>
                    <a:pt x="381" y="1221"/>
                  </a:lnTo>
                  <a:lnTo>
                    <a:pt x="376" y="1216"/>
                  </a:lnTo>
                  <a:close/>
                </a:path>
              </a:pathLst>
            </a:custGeom>
            <a:noFill/>
            <a:ln w="57150">
              <a:solidFill>
                <a:srgbClr val="D4AF37"/>
              </a:solidFill>
              <a:round/>
              <a:headEnd/>
              <a:tailEnd/>
            </a:ln>
          </p:spPr>
          <p:txBody>
            <a:bodyPr/>
            <a:lstStyle/>
            <a:p>
              <a:pPr>
                <a:spcBef>
                  <a:spcPts val="0"/>
                </a:spcBef>
                <a:defRPr/>
              </a:pPr>
              <a:endParaRPr lang="en-US" sz="1200" dirty="0">
                <a:latin typeface="Arial"/>
                <a:ea typeface="+mn-ea"/>
                <a:cs typeface="Arial"/>
              </a:endParaRPr>
            </a:p>
          </p:txBody>
        </p:sp>
      </p:grpSp>
    </p:spTree>
    <p:extLst>
      <p:ext uri="{BB962C8B-B14F-4D97-AF65-F5344CB8AC3E}">
        <p14:creationId xmlns:p14="http://schemas.microsoft.com/office/powerpoint/2010/main" val="17021298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righ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alphaModFix amt="10000"/>
            <a:extLst>
              <a:ext uri="{28A0092B-C50C-407E-A947-70E740481C1C}">
                <a14:useLocalDpi xmlns:a14="http://schemas.microsoft.com/office/drawing/2010/main" val="0"/>
              </a:ext>
            </a:extLst>
          </a:blip>
          <a:srcRect b="19705"/>
          <a:stretch/>
        </p:blipFill>
        <p:spPr>
          <a:xfrm>
            <a:off x="0" y="-5747"/>
            <a:ext cx="24384000" cy="13721747"/>
          </a:xfrm>
          <a:prstGeom prst="rect">
            <a:avLst/>
          </a:prstGeom>
        </p:spPr>
      </p:pic>
      <p:sp>
        <p:nvSpPr>
          <p:cNvPr id="6" name="Text Placeholder 1"/>
          <p:cNvSpPr>
            <a:spLocks noGrp="1"/>
          </p:cNvSpPr>
          <p:nvPr>
            <p:ph type="body" sz="quarter" idx="13"/>
          </p:nvPr>
        </p:nvSpPr>
        <p:spPr>
          <a:xfrm>
            <a:off x="3619500" y="723031"/>
            <a:ext cx="15716250" cy="562845"/>
          </a:xfrm>
        </p:spPr>
        <p:txBody>
          <a:bodyPr/>
          <a:lstStyle/>
          <a:p>
            <a:r>
              <a:rPr lang="en-US" altLang="zh-CN" b="1" dirty="0">
                <a:solidFill>
                  <a:srgbClr val="0E253D"/>
                </a:solidFill>
                <a:latin typeface="Avenir Next" charset="0"/>
                <a:ea typeface="Avenir Next" charset="0"/>
                <a:cs typeface="Avenir Next" charset="0"/>
              </a:rPr>
              <a:t>Surprising</a:t>
            </a:r>
            <a:r>
              <a:rPr lang="zh-CN" altLang="en-US" dirty="0">
                <a:solidFill>
                  <a:srgbClr val="0E253D"/>
                </a:solidFill>
                <a:latin typeface="Avenir Next" charset="0"/>
                <a:ea typeface="Avenir Next" charset="0"/>
                <a:cs typeface="Avenir Next" charset="0"/>
              </a:rPr>
              <a:t> </a:t>
            </a:r>
            <a:r>
              <a:rPr lang="en-US" altLang="zh-CN" dirty="0">
                <a:solidFill>
                  <a:srgbClr val="0E253D"/>
                </a:solidFill>
                <a:latin typeface="Avenir Next" charset="0"/>
                <a:ea typeface="Avenir Next" charset="0"/>
                <a:cs typeface="Avenir Next" charset="0"/>
              </a:rPr>
              <a:t>data</a:t>
            </a:r>
          </a:p>
        </p:txBody>
      </p:sp>
      <p:sp>
        <p:nvSpPr>
          <p:cNvPr id="8" name="Title 2"/>
          <p:cNvSpPr txBox="1">
            <a:spLocks/>
          </p:cNvSpPr>
          <p:nvPr/>
        </p:nvSpPr>
        <p:spPr>
          <a:xfrm>
            <a:off x="-143144" y="454508"/>
            <a:ext cx="4022912" cy="1285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Autofit/>
          </a:bodyPr>
          <a:lstStyle>
            <a:lvl1pPr marL="0" marR="0" indent="0" algn="l" defTabSz="821531" rtl="0" latinLnBrk="0">
              <a:lnSpc>
                <a:spcPct val="80000"/>
              </a:lnSpc>
              <a:spcBef>
                <a:spcPts val="3900"/>
              </a:spcBef>
              <a:spcAft>
                <a:spcPts val="0"/>
              </a:spcAft>
              <a:buClrTx/>
              <a:buSzTx/>
              <a:buFontTx/>
              <a:buNone/>
              <a:tabLst/>
              <a:defRPr sz="8400" b="0" i="0" u="none" strike="noStrike" cap="all" spc="0" baseline="0">
                <a:ln>
                  <a:noFill/>
                </a:ln>
                <a:solidFill>
                  <a:srgbClr val="D4AF37"/>
                </a:solidFill>
                <a:uFillTx/>
                <a:latin typeface="+mn-lt"/>
                <a:ea typeface="+mn-ea"/>
                <a:cs typeface="+mn-cs"/>
                <a:sym typeface="DIN Condensed"/>
              </a:defRPr>
            </a:lvl1pPr>
            <a:lvl2pPr marL="0" marR="0" indent="228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2pPr>
            <a:lvl3pPr marL="0" marR="0" indent="457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3pPr>
            <a:lvl4pPr marL="0" marR="0" indent="685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4pPr>
            <a:lvl5pPr marL="0" marR="0" indent="9144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5pPr>
            <a:lvl6pPr marL="0" marR="0" indent="11430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6pPr>
            <a:lvl7pPr marL="0" marR="0" indent="1371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7pPr>
            <a:lvl8pPr marL="0" marR="0" indent="1600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8pPr>
            <a:lvl9pPr marL="0" marR="0" indent="1828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9pPr>
          </a:lstStyle>
          <a:p>
            <a:pPr hangingPunct="1"/>
            <a:r>
              <a:rPr lang="en-US" altLang="zh-CN" sz="9000" b="1">
                <a:latin typeface="Avenir Next" charset="0"/>
                <a:ea typeface="Avenir Next" charset="0"/>
                <a:cs typeface="Avenir Next" charset="0"/>
              </a:rPr>
              <a:t>four</a:t>
            </a:r>
            <a:endParaRPr lang="en-US" sz="9000" b="1" dirty="0">
              <a:solidFill>
                <a:schemeClr val="bg1">
                  <a:lumMod val="10000"/>
                  <a:lumOff val="90000"/>
                </a:schemeClr>
              </a:solidFill>
              <a:latin typeface="Avenir Next" charset="0"/>
              <a:ea typeface="Avenir Next" charset="0"/>
              <a:cs typeface="Avenir Next" charset="0"/>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16202"/>
          <a:stretch/>
        </p:blipFill>
        <p:spPr>
          <a:xfrm>
            <a:off x="2613227" y="4717043"/>
            <a:ext cx="18382803" cy="8603426"/>
          </a:xfrm>
          <a:prstGeom prst="rect">
            <a:avLst/>
          </a:prstGeom>
        </p:spPr>
      </p:pic>
      <p:sp>
        <p:nvSpPr>
          <p:cNvPr id="11" name="文本框 10"/>
          <p:cNvSpPr txBox="1"/>
          <p:nvPr/>
        </p:nvSpPr>
        <p:spPr>
          <a:xfrm>
            <a:off x="5492804" y="3079520"/>
            <a:ext cx="12881731" cy="11830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altLang="zh-CN" sz="4000" b="1" dirty="0">
                <a:solidFill>
                  <a:srgbClr val="D4AF37"/>
                </a:solidFill>
                <a:latin typeface="Avenir Next"/>
              </a:rPr>
              <a:t>Movie Review Amount/Population among Different States</a:t>
            </a:r>
            <a:endParaRPr kumimoji="0" lang="zh-CN" altLang="en-US" sz="4000" b="1" i="0" u="none" strike="noStrike" cap="none" spc="0" normalizeH="0" baseline="0" dirty="0">
              <a:ln>
                <a:noFill/>
              </a:ln>
              <a:solidFill>
                <a:srgbClr val="D4AF37"/>
              </a:solidFill>
              <a:effectLst/>
              <a:uFillTx/>
              <a:latin typeface="Avenir Next"/>
              <a:sym typeface="Avenir Next Medium"/>
            </a:endParaRPr>
          </a:p>
        </p:txBody>
      </p:sp>
      <p:grpSp>
        <p:nvGrpSpPr>
          <p:cNvPr id="17" name="组合 16"/>
          <p:cNvGrpSpPr/>
          <p:nvPr/>
        </p:nvGrpSpPr>
        <p:grpSpPr>
          <a:xfrm>
            <a:off x="9277931" y="5231075"/>
            <a:ext cx="4099422" cy="2057433"/>
            <a:chOff x="9277931" y="5231075"/>
            <a:chExt cx="4099422" cy="2057433"/>
          </a:xfrm>
        </p:grpSpPr>
        <p:sp>
          <p:nvSpPr>
            <p:cNvPr id="12" name="Freeform 41"/>
            <p:cNvSpPr>
              <a:spLocks/>
            </p:cNvSpPr>
            <p:nvPr/>
          </p:nvSpPr>
          <p:spPr bwMode="auto">
            <a:xfrm rot="203758">
              <a:off x="9277931" y="5665746"/>
              <a:ext cx="1439395" cy="1622762"/>
            </a:xfrm>
            <a:custGeom>
              <a:avLst/>
              <a:gdLst/>
              <a:ahLst/>
              <a:cxnLst>
                <a:cxn ang="0">
                  <a:pos x="544" y="649"/>
                </a:cxn>
                <a:cxn ang="0">
                  <a:pos x="504" y="623"/>
                </a:cxn>
                <a:cxn ang="0">
                  <a:pos x="473" y="604"/>
                </a:cxn>
                <a:cxn ang="0">
                  <a:pos x="452" y="590"/>
                </a:cxn>
                <a:cxn ang="0">
                  <a:pos x="421" y="576"/>
                </a:cxn>
                <a:cxn ang="0">
                  <a:pos x="418" y="561"/>
                </a:cxn>
                <a:cxn ang="0">
                  <a:pos x="416" y="531"/>
                </a:cxn>
                <a:cxn ang="0">
                  <a:pos x="416" y="505"/>
                </a:cxn>
                <a:cxn ang="0">
                  <a:pos x="418" y="476"/>
                </a:cxn>
                <a:cxn ang="0">
                  <a:pos x="399" y="457"/>
                </a:cxn>
                <a:cxn ang="0">
                  <a:pos x="411" y="429"/>
                </a:cxn>
                <a:cxn ang="0">
                  <a:pos x="442" y="405"/>
                </a:cxn>
                <a:cxn ang="0">
                  <a:pos x="447" y="379"/>
                </a:cxn>
                <a:cxn ang="0">
                  <a:pos x="447" y="322"/>
                </a:cxn>
                <a:cxn ang="0">
                  <a:pos x="456" y="311"/>
                </a:cxn>
                <a:cxn ang="0">
                  <a:pos x="492" y="270"/>
                </a:cxn>
                <a:cxn ang="0">
                  <a:pos x="553" y="195"/>
                </a:cxn>
                <a:cxn ang="0">
                  <a:pos x="619" y="154"/>
                </a:cxn>
                <a:cxn ang="0">
                  <a:pos x="645" y="133"/>
                </a:cxn>
                <a:cxn ang="0">
                  <a:pos x="653" y="128"/>
                </a:cxn>
                <a:cxn ang="0">
                  <a:pos x="617" y="133"/>
                </a:cxn>
                <a:cxn ang="0">
                  <a:pos x="589" y="126"/>
                </a:cxn>
                <a:cxn ang="0">
                  <a:pos x="549" y="126"/>
                </a:cxn>
                <a:cxn ang="0">
                  <a:pos x="527" y="119"/>
                </a:cxn>
                <a:cxn ang="0">
                  <a:pos x="489" y="142"/>
                </a:cxn>
                <a:cxn ang="0">
                  <a:pos x="444" y="114"/>
                </a:cxn>
                <a:cxn ang="0">
                  <a:pos x="416" y="121"/>
                </a:cxn>
                <a:cxn ang="0">
                  <a:pos x="402" y="102"/>
                </a:cxn>
                <a:cxn ang="0">
                  <a:pos x="371" y="88"/>
                </a:cxn>
                <a:cxn ang="0">
                  <a:pos x="343" y="83"/>
                </a:cxn>
                <a:cxn ang="0">
                  <a:pos x="319" y="93"/>
                </a:cxn>
                <a:cxn ang="0">
                  <a:pos x="291" y="97"/>
                </a:cxn>
                <a:cxn ang="0">
                  <a:pos x="236" y="81"/>
                </a:cxn>
                <a:cxn ang="0">
                  <a:pos x="213" y="69"/>
                </a:cxn>
                <a:cxn ang="0">
                  <a:pos x="203" y="45"/>
                </a:cxn>
                <a:cxn ang="0">
                  <a:pos x="196" y="7"/>
                </a:cxn>
                <a:cxn ang="0">
                  <a:pos x="170" y="0"/>
                </a:cxn>
                <a:cxn ang="0">
                  <a:pos x="154" y="50"/>
                </a:cxn>
                <a:cxn ang="0">
                  <a:pos x="47" y="55"/>
                </a:cxn>
                <a:cxn ang="0">
                  <a:pos x="9" y="95"/>
                </a:cxn>
                <a:cxn ang="0">
                  <a:pos x="12" y="128"/>
                </a:cxn>
                <a:cxn ang="0">
                  <a:pos x="12" y="161"/>
                </a:cxn>
                <a:cxn ang="0">
                  <a:pos x="23" y="197"/>
                </a:cxn>
                <a:cxn ang="0">
                  <a:pos x="38" y="235"/>
                </a:cxn>
                <a:cxn ang="0">
                  <a:pos x="45" y="306"/>
                </a:cxn>
                <a:cxn ang="0">
                  <a:pos x="47" y="329"/>
                </a:cxn>
                <a:cxn ang="0">
                  <a:pos x="52" y="360"/>
                </a:cxn>
                <a:cxn ang="0">
                  <a:pos x="68" y="400"/>
                </a:cxn>
                <a:cxn ang="0">
                  <a:pos x="71" y="434"/>
                </a:cxn>
                <a:cxn ang="0">
                  <a:pos x="68" y="462"/>
                </a:cxn>
                <a:cxn ang="0">
                  <a:pos x="49" y="483"/>
                </a:cxn>
                <a:cxn ang="0">
                  <a:pos x="59" y="505"/>
                </a:cxn>
                <a:cxn ang="0">
                  <a:pos x="85" y="524"/>
                </a:cxn>
                <a:cxn ang="0">
                  <a:pos x="92" y="640"/>
                </a:cxn>
                <a:cxn ang="0">
                  <a:pos x="97" y="753"/>
                </a:cxn>
                <a:cxn ang="0">
                  <a:pos x="187" y="748"/>
                </a:cxn>
                <a:cxn ang="0">
                  <a:pos x="277" y="744"/>
                </a:cxn>
                <a:cxn ang="0">
                  <a:pos x="366" y="737"/>
                </a:cxn>
                <a:cxn ang="0">
                  <a:pos x="454" y="727"/>
                </a:cxn>
                <a:cxn ang="0">
                  <a:pos x="544" y="720"/>
                </a:cxn>
                <a:cxn ang="0">
                  <a:pos x="563" y="661"/>
                </a:cxn>
              </a:cxnLst>
              <a:rect l="0" t="0" r="r" b="b"/>
              <a:pathLst>
                <a:path w="653" h="753">
                  <a:moveTo>
                    <a:pt x="563" y="661"/>
                  </a:moveTo>
                  <a:lnTo>
                    <a:pt x="556" y="656"/>
                  </a:lnTo>
                  <a:lnTo>
                    <a:pt x="544" y="649"/>
                  </a:lnTo>
                  <a:lnTo>
                    <a:pt x="522" y="642"/>
                  </a:lnTo>
                  <a:lnTo>
                    <a:pt x="511" y="635"/>
                  </a:lnTo>
                  <a:lnTo>
                    <a:pt x="504" y="623"/>
                  </a:lnTo>
                  <a:lnTo>
                    <a:pt x="489" y="611"/>
                  </a:lnTo>
                  <a:lnTo>
                    <a:pt x="480" y="604"/>
                  </a:lnTo>
                  <a:lnTo>
                    <a:pt x="473" y="604"/>
                  </a:lnTo>
                  <a:lnTo>
                    <a:pt x="466" y="599"/>
                  </a:lnTo>
                  <a:lnTo>
                    <a:pt x="459" y="595"/>
                  </a:lnTo>
                  <a:lnTo>
                    <a:pt x="452" y="590"/>
                  </a:lnTo>
                  <a:lnTo>
                    <a:pt x="444" y="590"/>
                  </a:lnTo>
                  <a:lnTo>
                    <a:pt x="433" y="585"/>
                  </a:lnTo>
                  <a:lnTo>
                    <a:pt x="421" y="576"/>
                  </a:lnTo>
                  <a:lnTo>
                    <a:pt x="421" y="573"/>
                  </a:lnTo>
                  <a:lnTo>
                    <a:pt x="418" y="566"/>
                  </a:lnTo>
                  <a:lnTo>
                    <a:pt x="418" y="561"/>
                  </a:lnTo>
                  <a:lnTo>
                    <a:pt x="418" y="547"/>
                  </a:lnTo>
                  <a:lnTo>
                    <a:pt x="418" y="545"/>
                  </a:lnTo>
                  <a:lnTo>
                    <a:pt x="416" y="531"/>
                  </a:lnTo>
                  <a:lnTo>
                    <a:pt x="418" y="526"/>
                  </a:lnTo>
                  <a:lnTo>
                    <a:pt x="416" y="509"/>
                  </a:lnTo>
                  <a:lnTo>
                    <a:pt x="416" y="505"/>
                  </a:lnTo>
                  <a:lnTo>
                    <a:pt x="421" y="490"/>
                  </a:lnTo>
                  <a:lnTo>
                    <a:pt x="421" y="483"/>
                  </a:lnTo>
                  <a:lnTo>
                    <a:pt x="418" y="476"/>
                  </a:lnTo>
                  <a:lnTo>
                    <a:pt x="414" y="471"/>
                  </a:lnTo>
                  <a:lnTo>
                    <a:pt x="399" y="464"/>
                  </a:lnTo>
                  <a:lnTo>
                    <a:pt x="399" y="457"/>
                  </a:lnTo>
                  <a:lnTo>
                    <a:pt x="399" y="450"/>
                  </a:lnTo>
                  <a:lnTo>
                    <a:pt x="407" y="438"/>
                  </a:lnTo>
                  <a:lnTo>
                    <a:pt x="411" y="429"/>
                  </a:lnTo>
                  <a:lnTo>
                    <a:pt x="414" y="424"/>
                  </a:lnTo>
                  <a:lnTo>
                    <a:pt x="437" y="408"/>
                  </a:lnTo>
                  <a:lnTo>
                    <a:pt x="442" y="405"/>
                  </a:lnTo>
                  <a:lnTo>
                    <a:pt x="444" y="400"/>
                  </a:lnTo>
                  <a:lnTo>
                    <a:pt x="447" y="398"/>
                  </a:lnTo>
                  <a:lnTo>
                    <a:pt x="447" y="379"/>
                  </a:lnTo>
                  <a:lnTo>
                    <a:pt x="444" y="363"/>
                  </a:lnTo>
                  <a:lnTo>
                    <a:pt x="440" y="325"/>
                  </a:lnTo>
                  <a:lnTo>
                    <a:pt x="447" y="322"/>
                  </a:lnTo>
                  <a:lnTo>
                    <a:pt x="449" y="318"/>
                  </a:lnTo>
                  <a:lnTo>
                    <a:pt x="454" y="311"/>
                  </a:lnTo>
                  <a:lnTo>
                    <a:pt x="456" y="311"/>
                  </a:lnTo>
                  <a:lnTo>
                    <a:pt x="454" y="308"/>
                  </a:lnTo>
                  <a:lnTo>
                    <a:pt x="459" y="303"/>
                  </a:lnTo>
                  <a:lnTo>
                    <a:pt x="492" y="270"/>
                  </a:lnTo>
                  <a:lnTo>
                    <a:pt x="511" y="247"/>
                  </a:lnTo>
                  <a:lnTo>
                    <a:pt x="544" y="204"/>
                  </a:lnTo>
                  <a:lnTo>
                    <a:pt x="553" y="195"/>
                  </a:lnTo>
                  <a:lnTo>
                    <a:pt x="572" y="180"/>
                  </a:lnTo>
                  <a:lnTo>
                    <a:pt x="605" y="164"/>
                  </a:lnTo>
                  <a:lnTo>
                    <a:pt x="619" y="154"/>
                  </a:lnTo>
                  <a:lnTo>
                    <a:pt x="634" y="145"/>
                  </a:lnTo>
                  <a:lnTo>
                    <a:pt x="641" y="138"/>
                  </a:lnTo>
                  <a:lnTo>
                    <a:pt x="645" y="133"/>
                  </a:lnTo>
                  <a:lnTo>
                    <a:pt x="648" y="131"/>
                  </a:lnTo>
                  <a:lnTo>
                    <a:pt x="650" y="131"/>
                  </a:lnTo>
                  <a:lnTo>
                    <a:pt x="653" y="128"/>
                  </a:lnTo>
                  <a:lnTo>
                    <a:pt x="636" y="131"/>
                  </a:lnTo>
                  <a:lnTo>
                    <a:pt x="627" y="133"/>
                  </a:lnTo>
                  <a:lnTo>
                    <a:pt x="617" y="133"/>
                  </a:lnTo>
                  <a:lnTo>
                    <a:pt x="612" y="123"/>
                  </a:lnTo>
                  <a:lnTo>
                    <a:pt x="608" y="119"/>
                  </a:lnTo>
                  <a:lnTo>
                    <a:pt x="589" y="126"/>
                  </a:lnTo>
                  <a:lnTo>
                    <a:pt x="565" y="126"/>
                  </a:lnTo>
                  <a:lnTo>
                    <a:pt x="553" y="128"/>
                  </a:lnTo>
                  <a:lnTo>
                    <a:pt x="549" y="126"/>
                  </a:lnTo>
                  <a:lnTo>
                    <a:pt x="544" y="116"/>
                  </a:lnTo>
                  <a:lnTo>
                    <a:pt x="537" y="116"/>
                  </a:lnTo>
                  <a:lnTo>
                    <a:pt x="527" y="119"/>
                  </a:lnTo>
                  <a:lnTo>
                    <a:pt x="513" y="133"/>
                  </a:lnTo>
                  <a:lnTo>
                    <a:pt x="499" y="140"/>
                  </a:lnTo>
                  <a:lnTo>
                    <a:pt x="489" y="142"/>
                  </a:lnTo>
                  <a:lnTo>
                    <a:pt x="478" y="138"/>
                  </a:lnTo>
                  <a:lnTo>
                    <a:pt x="459" y="126"/>
                  </a:lnTo>
                  <a:lnTo>
                    <a:pt x="444" y="114"/>
                  </a:lnTo>
                  <a:lnTo>
                    <a:pt x="430" y="112"/>
                  </a:lnTo>
                  <a:lnTo>
                    <a:pt x="418" y="114"/>
                  </a:lnTo>
                  <a:lnTo>
                    <a:pt x="416" y="121"/>
                  </a:lnTo>
                  <a:lnTo>
                    <a:pt x="409" y="121"/>
                  </a:lnTo>
                  <a:lnTo>
                    <a:pt x="404" y="109"/>
                  </a:lnTo>
                  <a:lnTo>
                    <a:pt x="402" y="102"/>
                  </a:lnTo>
                  <a:lnTo>
                    <a:pt x="392" y="100"/>
                  </a:lnTo>
                  <a:lnTo>
                    <a:pt x="381" y="93"/>
                  </a:lnTo>
                  <a:lnTo>
                    <a:pt x="371" y="88"/>
                  </a:lnTo>
                  <a:lnTo>
                    <a:pt x="357" y="83"/>
                  </a:lnTo>
                  <a:lnTo>
                    <a:pt x="352" y="83"/>
                  </a:lnTo>
                  <a:lnTo>
                    <a:pt x="343" y="83"/>
                  </a:lnTo>
                  <a:lnTo>
                    <a:pt x="336" y="83"/>
                  </a:lnTo>
                  <a:lnTo>
                    <a:pt x="326" y="86"/>
                  </a:lnTo>
                  <a:lnTo>
                    <a:pt x="319" y="93"/>
                  </a:lnTo>
                  <a:lnTo>
                    <a:pt x="310" y="97"/>
                  </a:lnTo>
                  <a:lnTo>
                    <a:pt x="298" y="100"/>
                  </a:lnTo>
                  <a:lnTo>
                    <a:pt x="291" y="97"/>
                  </a:lnTo>
                  <a:lnTo>
                    <a:pt x="286" y="90"/>
                  </a:lnTo>
                  <a:lnTo>
                    <a:pt x="267" y="86"/>
                  </a:lnTo>
                  <a:lnTo>
                    <a:pt x="236" y="81"/>
                  </a:lnTo>
                  <a:lnTo>
                    <a:pt x="220" y="78"/>
                  </a:lnTo>
                  <a:lnTo>
                    <a:pt x="215" y="74"/>
                  </a:lnTo>
                  <a:lnTo>
                    <a:pt x="213" y="69"/>
                  </a:lnTo>
                  <a:lnTo>
                    <a:pt x="210" y="62"/>
                  </a:lnTo>
                  <a:lnTo>
                    <a:pt x="210" y="62"/>
                  </a:lnTo>
                  <a:lnTo>
                    <a:pt x="203" y="45"/>
                  </a:lnTo>
                  <a:lnTo>
                    <a:pt x="198" y="31"/>
                  </a:lnTo>
                  <a:lnTo>
                    <a:pt x="196" y="12"/>
                  </a:lnTo>
                  <a:lnTo>
                    <a:pt x="196" y="7"/>
                  </a:lnTo>
                  <a:lnTo>
                    <a:pt x="194" y="5"/>
                  </a:lnTo>
                  <a:lnTo>
                    <a:pt x="189" y="3"/>
                  </a:lnTo>
                  <a:lnTo>
                    <a:pt x="170" y="0"/>
                  </a:lnTo>
                  <a:lnTo>
                    <a:pt x="170" y="22"/>
                  </a:lnTo>
                  <a:lnTo>
                    <a:pt x="172" y="48"/>
                  </a:lnTo>
                  <a:lnTo>
                    <a:pt x="154" y="50"/>
                  </a:lnTo>
                  <a:lnTo>
                    <a:pt x="118" y="52"/>
                  </a:lnTo>
                  <a:lnTo>
                    <a:pt x="83" y="52"/>
                  </a:lnTo>
                  <a:lnTo>
                    <a:pt x="47" y="55"/>
                  </a:lnTo>
                  <a:lnTo>
                    <a:pt x="12" y="57"/>
                  </a:lnTo>
                  <a:lnTo>
                    <a:pt x="0" y="57"/>
                  </a:lnTo>
                  <a:lnTo>
                    <a:pt x="9" y="95"/>
                  </a:lnTo>
                  <a:lnTo>
                    <a:pt x="9" y="107"/>
                  </a:lnTo>
                  <a:lnTo>
                    <a:pt x="9" y="114"/>
                  </a:lnTo>
                  <a:lnTo>
                    <a:pt x="12" y="128"/>
                  </a:lnTo>
                  <a:lnTo>
                    <a:pt x="12" y="135"/>
                  </a:lnTo>
                  <a:lnTo>
                    <a:pt x="12" y="147"/>
                  </a:lnTo>
                  <a:lnTo>
                    <a:pt x="12" y="161"/>
                  </a:lnTo>
                  <a:lnTo>
                    <a:pt x="16" y="178"/>
                  </a:lnTo>
                  <a:lnTo>
                    <a:pt x="23" y="192"/>
                  </a:lnTo>
                  <a:lnTo>
                    <a:pt x="23" y="197"/>
                  </a:lnTo>
                  <a:lnTo>
                    <a:pt x="26" y="204"/>
                  </a:lnTo>
                  <a:lnTo>
                    <a:pt x="31" y="213"/>
                  </a:lnTo>
                  <a:lnTo>
                    <a:pt x="38" y="235"/>
                  </a:lnTo>
                  <a:lnTo>
                    <a:pt x="38" y="256"/>
                  </a:lnTo>
                  <a:lnTo>
                    <a:pt x="40" y="261"/>
                  </a:lnTo>
                  <a:lnTo>
                    <a:pt x="45" y="306"/>
                  </a:lnTo>
                  <a:lnTo>
                    <a:pt x="45" y="313"/>
                  </a:lnTo>
                  <a:lnTo>
                    <a:pt x="49" y="320"/>
                  </a:lnTo>
                  <a:lnTo>
                    <a:pt x="47" y="329"/>
                  </a:lnTo>
                  <a:lnTo>
                    <a:pt x="47" y="334"/>
                  </a:lnTo>
                  <a:lnTo>
                    <a:pt x="49" y="353"/>
                  </a:lnTo>
                  <a:lnTo>
                    <a:pt x="52" y="360"/>
                  </a:lnTo>
                  <a:lnTo>
                    <a:pt x="54" y="377"/>
                  </a:lnTo>
                  <a:lnTo>
                    <a:pt x="66" y="393"/>
                  </a:lnTo>
                  <a:lnTo>
                    <a:pt x="68" y="400"/>
                  </a:lnTo>
                  <a:lnTo>
                    <a:pt x="68" y="405"/>
                  </a:lnTo>
                  <a:lnTo>
                    <a:pt x="71" y="417"/>
                  </a:lnTo>
                  <a:lnTo>
                    <a:pt x="71" y="434"/>
                  </a:lnTo>
                  <a:lnTo>
                    <a:pt x="73" y="443"/>
                  </a:lnTo>
                  <a:lnTo>
                    <a:pt x="71" y="455"/>
                  </a:lnTo>
                  <a:lnTo>
                    <a:pt x="68" y="462"/>
                  </a:lnTo>
                  <a:lnTo>
                    <a:pt x="66" y="467"/>
                  </a:lnTo>
                  <a:lnTo>
                    <a:pt x="52" y="479"/>
                  </a:lnTo>
                  <a:lnTo>
                    <a:pt x="49" y="483"/>
                  </a:lnTo>
                  <a:lnTo>
                    <a:pt x="49" y="488"/>
                  </a:lnTo>
                  <a:lnTo>
                    <a:pt x="52" y="493"/>
                  </a:lnTo>
                  <a:lnTo>
                    <a:pt x="59" y="505"/>
                  </a:lnTo>
                  <a:lnTo>
                    <a:pt x="64" y="507"/>
                  </a:lnTo>
                  <a:lnTo>
                    <a:pt x="78" y="514"/>
                  </a:lnTo>
                  <a:lnTo>
                    <a:pt x="85" y="524"/>
                  </a:lnTo>
                  <a:lnTo>
                    <a:pt x="87" y="552"/>
                  </a:lnTo>
                  <a:lnTo>
                    <a:pt x="90" y="609"/>
                  </a:lnTo>
                  <a:lnTo>
                    <a:pt x="92" y="640"/>
                  </a:lnTo>
                  <a:lnTo>
                    <a:pt x="92" y="668"/>
                  </a:lnTo>
                  <a:lnTo>
                    <a:pt x="94" y="696"/>
                  </a:lnTo>
                  <a:lnTo>
                    <a:pt x="97" y="753"/>
                  </a:lnTo>
                  <a:lnTo>
                    <a:pt x="125" y="751"/>
                  </a:lnTo>
                  <a:lnTo>
                    <a:pt x="156" y="751"/>
                  </a:lnTo>
                  <a:lnTo>
                    <a:pt x="187" y="748"/>
                  </a:lnTo>
                  <a:lnTo>
                    <a:pt x="215" y="746"/>
                  </a:lnTo>
                  <a:lnTo>
                    <a:pt x="246" y="744"/>
                  </a:lnTo>
                  <a:lnTo>
                    <a:pt x="277" y="744"/>
                  </a:lnTo>
                  <a:lnTo>
                    <a:pt x="305" y="741"/>
                  </a:lnTo>
                  <a:lnTo>
                    <a:pt x="336" y="739"/>
                  </a:lnTo>
                  <a:lnTo>
                    <a:pt x="366" y="737"/>
                  </a:lnTo>
                  <a:lnTo>
                    <a:pt x="395" y="734"/>
                  </a:lnTo>
                  <a:lnTo>
                    <a:pt x="426" y="732"/>
                  </a:lnTo>
                  <a:lnTo>
                    <a:pt x="454" y="727"/>
                  </a:lnTo>
                  <a:lnTo>
                    <a:pt x="485" y="725"/>
                  </a:lnTo>
                  <a:lnTo>
                    <a:pt x="515" y="722"/>
                  </a:lnTo>
                  <a:lnTo>
                    <a:pt x="544" y="720"/>
                  </a:lnTo>
                  <a:lnTo>
                    <a:pt x="575" y="715"/>
                  </a:lnTo>
                  <a:lnTo>
                    <a:pt x="567" y="680"/>
                  </a:lnTo>
                  <a:lnTo>
                    <a:pt x="563" y="661"/>
                  </a:lnTo>
                  <a:close/>
                </a:path>
              </a:pathLst>
            </a:custGeom>
            <a:noFill/>
            <a:ln w="38100">
              <a:solidFill>
                <a:srgbClr val="D4AF37"/>
              </a:solidFill>
              <a:round/>
              <a:headEnd/>
              <a:tailEnd/>
            </a:ln>
          </p:spPr>
          <p:txBody>
            <a:bodyPr/>
            <a:lstStyle/>
            <a:p>
              <a:pPr>
                <a:spcBef>
                  <a:spcPts val="0"/>
                </a:spcBef>
                <a:defRPr/>
              </a:pPr>
              <a:endParaRPr lang="en-US" sz="1200" dirty="0">
                <a:latin typeface="Arial"/>
                <a:ea typeface="+mn-ea"/>
                <a:cs typeface="Arial"/>
              </a:endParaRPr>
            </a:p>
          </p:txBody>
        </p:sp>
        <p:cxnSp>
          <p:nvCxnSpPr>
            <p:cNvPr id="13" name="直接连接符 12"/>
            <p:cNvCxnSpPr/>
            <p:nvPr/>
          </p:nvCxnSpPr>
          <p:spPr>
            <a:xfrm flipH="1" flipV="1">
              <a:off x="10029374" y="6212115"/>
              <a:ext cx="3193140" cy="17309"/>
            </a:xfrm>
            <a:prstGeom prst="line">
              <a:avLst/>
            </a:prstGeom>
            <a:noFill/>
            <a:ln w="38100" cap="flat">
              <a:solidFill>
                <a:srgbClr val="D4AF37"/>
              </a:solidFill>
              <a:prstDash val="lgDash"/>
              <a:miter lim="400000"/>
            </a:ln>
            <a:effectLst/>
          </p:spPr>
          <p:style>
            <a:lnRef idx="0">
              <a:scrgbClr r="0" g="0" b="0"/>
            </a:lnRef>
            <a:fillRef idx="0">
              <a:scrgbClr r="0" g="0" b="0"/>
            </a:fillRef>
            <a:effectRef idx="0">
              <a:scrgbClr r="0" g="0" b="0"/>
            </a:effectRef>
            <a:fontRef idx="none"/>
          </p:style>
        </p:cxnSp>
        <p:sp>
          <p:nvSpPr>
            <p:cNvPr id="14" name="文本框 13"/>
            <p:cNvSpPr txBox="1"/>
            <p:nvPr/>
          </p:nvSpPr>
          <p:spPr>
            <a:xfrm>
              <a:off x="11562367" y="5231075"/>
              <a:ext cx="1814986" cy="9983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altLang="zh-CN" sz="2800" b="1" i="0" u="none" strike="noStrike" cap="none" spc="0" normalizeH="0" baseline="0" dirty="0">
                  <a:ln>
                    <a:noFill/>
                  </a:ln>
                  <a:solidFill>
                    <a:srgbClr val="D4AF37"/>
                  </a:solidFill>
                  <a:effectLst/>
                  <a:uFillTx/>
                  <a:latin typeface="Avenir Next Medium"/>
                  <a:ea typeface="Avenir Next Medium"/>
                  <a:cs typeface="Avenir Next Medium"/>
                  <a:sym typeface="Avenir Next Medium"/>
                </a:rPr>
                <a:t>Minnesota</a:t>
              </a:r>
              <a:endParaRPr kumimoji="0" lang="zh-CN" altLang="en-US" sz="2800" b="1" i="0" u="none" strike="noStrike" cap="none" spc="0" normalizeH="0" baseline="0" dirty="0">
                <a:ln>
                  <a:noFill/>
                </a:ln>
                <a:solidFill>
                  <a:srgbClr val="D4AF37"/>
                </a:solidFill>
                <a:effectLst/>
                <a:uFillTx/>
                <a:latin typeface="Avenir Next Medium"/>
                <a:ea typeface="Avenir Next Medium"/>
                <a:cs typeface="Avenir Next Medium"/>
                <a:sym typeface="Avenir Next Medium"/>
              </a:endParaRPr>
            </a:p>
          </p:txBody>
        </p:sp>
      </p:grpSp>
    </p:spTree>
    <p:extLst>
      <p:ext uri="{BB962C8B-B14F-4D97-AF65-F5344CB8AC3E}">
        <p14:creationId xmlns:p14="http://schemas.microsoft.com/office/powerpoint/2010/main" val="19133421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alphaModFix amt="10000"/>
            <a:extLst>
              <a:ext uri="{28A0092B-C50C-407E-A947-70E740481C1C}">
                <a14:useLocalDpi xmlns:a14="http://schemas.microsoft.com/office/drawing/2010/main" val="0"/>
              </a:ext>
            </a:extLst>
          </a:blip>
          <a:srcRect b="19705"/>
          <a:stretch/>
        </p:blipFill>
        <p:spPr>
          <a:xfrm>
            <a:off x="0" y="-5747"/>
            <a:ext cx="24384000" cy="13721747"/>
          </a:xfrm>
          <a:prstGeom prst="rect">
            <a:avLst/>
          </a:prstGeom>
        </p:spPr>
      </p:pic>
      <p:sp>
        <p:nvSpPr>
          <p:cNvPr id="6" name="Text Placeholder 1"/>
          <p:cNvSpPr>
            <a:spLocks noGrp="1"/>
          </p:cNvSpPr>
          <p:nvPr>
            <p:ph type="body" sz="quarter" idx="13"/>
          </p:nvPr>
        </p:nvSpPr>
        <p:spPr>
          <a:xfrm>
            <a:off x="3619500" y="723031"/>
            <a:ext cx="15716250" cy="562845"/>
          </a:xfrm>
        </p:spPr>
        <p:txBody>
          <a:bodyPr/>
          <a:lstStyle/>
          <a:p>
            <a:r>
              <a:rPr lang="en-US" altLang="zh-CN" b="1" dirty="0">
                <a:solidFill>
                  <a:srgbClr val="0E253D"/>
                </a:solidFill>
                <a:latin typeface="Avenir Next" charset="0"/>
                <a:ea typeface="Avenir Next" charset="0"/>
                <a:cs typeface="Avenir Next" charset="0"/>
              </a:rPr>
              <a:t>Surprising</a:t>
            </a:r>
            <a:r>
              <a:rPr lang="zh-CN" altLang="en-US" dirty="0">
                <a:solidFill>
                  <a:srgbClr val="0E253D"/>
                </a:solidFill>
                <a:latin typeface="Avenir Next" charset="0"/>
                <a:ea typeface="Avenir Next" charset="0"/>
                <a:cs typeface="Avenir Next" charset="0"/>
              </a:rPr>
              <a:t> </a:t>
            </a:r>
            <a:r>
              <a:rPr lang="en-US" altLang="zh-CN" dirty="0">
                <a:solidFill>
                  <a:srgbClr val="0E253D"/>
                </a:solidFill>
                <a:latin typeface="Avenir Next" charset="0"/>
                <a:ea typeface="Avenir Next" charset="0"/>
                <a:cs typeface="Avenir Next" charset="0"/>
              </a:rPr>
              <a:t>data</a:t>
            </a:r>
          </a:p>
        </p:txBody>
      </p:sp>
      <p:sp>
        <p:nvSpPr>
          <p:cNvPr id="8" name="Title 2"/>
          <p:cNvSpPr txBox="1">
            <a:spLocks/>
          </p:cNvSpPr>
          <p:nvPr/>
        </p:nvSpPr>
        <p:spPr>
          <a:xfrm>
            <a:off x="-143144" y="454508"/>
            <a:ext cx="4022912" cy="1285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Autofit/>
          </a:bodyPr>
          <a:lstStyle>
            <a:lvl1pPr marL="0" marR="0" indent="0" algn="l" defTabSz="821531" rtl="0" latinLnBrk="0">
              <a:lnSpc>
                <a:spcPct val="80000"/>
              </a:lnSpc>
              <a:spcBef>
                <a:spcPts val="3900"/>
              </a:spcBef>
              <a:spcAft>
                <a:spcPts val="0"/>
              </a:spcAft>
              <a:buClrTx/>
              <a:buSzTx/>
              <a:buFontTx/>
              <a:buNone/>
              <a:tabLst/>
              <a:defRPr sz="8400" b="0" i="0" u="none" strike="noStrike" cap="all" spc="0" baseline="0">
                <a:ln>
                  <a:noFill/>
                </a:ln>
                <a:solidFill>
                  <a:srgbClr val="D4AF37"/>
                </a:solidFill>
                <a:uFillTx/>
                <a:latin typeface="+mn-lt"/>
                <a:ea typeface="+mn-ea"/>
                <a:cs typeface="+mn-cs"/>
                <a:sym typeface="DIN Condensed"/>
              </a:defRPr>
            </a:lvl1pPr>
            <a:lvl2pPr marL="0" marR="0" indent="228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2pPr>
            <a:lvl3pPr marL="0" marR="0" indent="457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3pPr>
            <a:lvl4pPr marL="0" marR="0" indent="685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4pPr>
            <a:lvl5pPr marL="0" marR="0" indent="9144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5pPr>
            <a:lvl6pPr marL="0" marR="0" indent="11430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6pPr>
            <a:lvl7pPr marL="0" marR="0" indent="1371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7pPr>
            <a:lvl8pPr marL="0" marR="0" indent="1600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8pPr>
            <a:lvl9pPr marL="0" marR="0" indent="1828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9pPr>
          </a:lstStyle>
          <a:p>
            <a:pPr hangingPunct="1"/>
            <a:r>
              <a:rPr lang="en-US" altLang="zh-CN" sz="9000" b="1">
                <a:latin typeface="Avenir Next" charset="0"/>
                <a:ea typeface="Avenir Next" charset="0"/>
                <a:cs typeface="Avenir Next" charset="0"/>
              </a:rPr>
              <a:t>four</a:t>
            </a:r>
            <a:endParaRPr lang="en-US" sz="9000" b="1" dirty="0">
              <a:solidFill>
                <a:schemeClr val="bg1">
                  <a:lumMod val="10000"/>
                  <a:lumOff val="90000"/>
                </a:schemeClr>
              </a:solidFill>
              <a:latin typeface="Avenir Next" charset="0"/>
              <a:ea typeface="Avenir Next" charset="0"/>
              <a:cs typeface="Avenir Next" charset="0"/>
            </a:endParaRPr>
          </a:p>
        </p:txBody>
      </p:sp>
      <p:grpSp>
        <p:nvGrpSpPr>
          <p:cNvPr id="19" name="组合 18"/>
          <p:cNvGrpSpPr/>
          <p:nvPr/>
        </p:nvGrpSpPr>
        <p:grpSpPr>
          <a:xfrm>
            <a:off x="1771056" y="3305070"/>
            <a:ext cx="21668253" cy="7952440"/>
            <a:chOff x="1771056" y="3305070"/>
            <a:chExt cx="21668253" cy="795244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r="28870"/>
            <a:stretch/>
          </p:blipFill>
          <p:spPr>
            <a:xfrm>
              <a:off x="1771056" y="3305070"/>
              <a:ext cx="9703082" cy="7543939"/>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82455"/>
            <a:stretch/>
          </p:blipFill>
          <p:spPr>
            <a:xfrm>
              <a:off x="11331957" y="5409564"/>
              <a:ext cx="1720085" cy="5421638"/>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7367" y="4983257"/>
              <a:ext cx="10101942" cy="6274253"/>
            </a:xfrm>
            <a:prstGeom prst="rect">
              <a:avLst/>
            </a:prstGeom>
          </p:spPr>
        </p:pic>
        <p:sp>
          <p:nvSpPr>
            <p:cNvPr id="12" name="Freeform 41"/>
            <p:cNvSpPr>
              <a:spLocks/>
            </p:cNvSpPr>
            <p:nvPr/>
          </p:nvSpPr>
          <p:spPr bwMode="auto">
            <a:xfrm rot="203758">
              <a:off x="6587428" y="5207488"/>
              <a:ext cx="1149803" cy="1322265"/>
            </a:xfrm>
            <a:custGeom>
              <a:avLst/>
              <a:gdLst/>
              <a:ahLst/>
              <a:cxnLst>
                <a:cxn ang="0">
                  <a:pos x="544" y="649"/>
                </a:cxn>
                <a:cxn ang="0">
                  <a:pos x="504" y="623"/>
                </a:cxn>
                <a:cxn ang="0">
                  <a:pos x="473" y="604"/>
                </a:cxn>
                <a:cxn ang="0">
                  <a:pos x="452" y="590"/>
                </a:cxn>
                <a:cxn ang="0">
                  <a:pos x="421" y="576"/>
                </a:cxn>
                <a:cxn ang="0">
                  <a:pos x="418" y="561"/>
                </a:cxn>
                <a:cxn ang="0">
                  <a:pos x="416" y="531"/>
                </a:cxn>
                <a:cxn ang="0">
                  <a:pos x="416" y="505"/>
                </a:cxn>
                <a:cxn ang="0">
                  <a:pos x="418" y="476"/>
                </a:cxn>
                <a:cxn ang="0">
                  <a:pos x="399" y="457"/>
                </a:cxn>
                <a:cxn ang="0">
                  <a:pos x="411" y="429"/>
                </a:cxn>
                <a:cxn ang="0">
                  <a:pos x="442" y="405"/>
                </a:cxn>
                <a:cxn ang="0">
                  <a:pos x="447" y="379"/>
                </a:cxn>
                <a:cxn ang="0">
                  <a:pos x="447" y="322"/>
                </a:cxn>
                <a:cxn ang="0">
                  <a:pos x="456" y="311"/>
                </a:cxn>
                <a:cxn ang="0">
                  <a:pos x="492" y="270"/>
                </a:cxn>
                <a:cxn ang="0">
                  <a:pos x="553" y="195"/>
                </a:cxn>
                <a:cxn ang="0">
                  <a:pos x="619" y="154"/>
                </a:cxn>
                <a:cxn ang="0">
                  <a:pos x="645" y="133"/>
                </a:cxn>
                <a:cxn ang="0">
                  <a:pos x="653" y="128"/>
                </a:cxn>
                <a:cxn ang="0">
                  <a:pos x="617" y="133"/>
                </a:cxn>
                <a:cxn ang="0">
                  <a:pos x="589" y="126"/>
                </a:cxn>
                <a:cxn ang="0">
                  <a:pos x="549" y="126"/>
                </a:cxn>
                <a:cxn ang="0">
                  <a:pos x="527" y="119"/>
                </a:cxn>
                <a:cxn ang="0">
                  <a:pos x="489" y="142"/>
                </a:cxn>
                <a:cxn ang="0">
                  <a:pos x="444" y="114"/>
                </a:cxn>
                <a:cxn ang="0">
                  <a:pos x="416" y="121"/>
                </a:cxn>
                <a:cxn ang="0">
                  <a:pos x="402" y="102"/>
                </a:cxn>
                <a:cxn ang="0">
                  <a:pos x="371" y="88"/>
                </a:cxn>
                <a:cxn ang="0">
                  <a:pos x="343" y="83"/>
                </a:cxn>
                <a:cxn ang="0">
                  <a:pos x="319" y="93"/>
                </a:cxn>
                <a:cxn ang="0">
                  <a:pos x="291" y="97"/>
                </a:cxn>
                <a:cxn ang="0">
                  <a:pos x="236" y="81"/>
                </a:cxn>
                <a:cxn ang="0">
                  <a:pos x="213" y="69"/>
                </a:cxn>
                <a:cxn ang="0">
                  <a:pos x="203" y="45"/>
                </a:cxn>
                <a:cxn ang="0">
                  <a:pos x="196" y="7"/>
                </a:cxn>
                <a:cxn ang="0">
                  <a:pos x="170" y="0"/>
                </a:cxn>
                <a:cxn ang="0">
                  <a:pos x="154" y="50"/>
                </a:cxn>
                <a:cxn ang="0">
                  <a:pos x="47" y="55"/>
                </a:cxn>
                <a:cxn ang="0">
                  <a:pos x="9" y="95"/>
                </a:cxn>
                <a:cxn ang="0">
                  <a:pos x="12" y="128"/>
                </a:cxn>
                <a:cxn ang="0">
                  <a:pos x="12" y="161"/>
                </a:cxn>
                <a:cxn ang="0">
                  <a:pos x="23" y="197"/>
                </a:cxn>
                <a:cxn ang="0">
                  <a:pos x="38" y="235"/>
                </a:cxn>
                <a:cxn ang="0">
                  <a:pos x="45" y="306"/>
                </a:cxn>
                <a:cxn ang="0">
                  <a:pos x="47" y="329"/>
                </a:cxn>
                <a:cxn ang="0">
                  <a:pos x="52" y="360"/>
                </a:cxn>
                <a:cxn ang="0">
                  <a:pos x="68" y="400"/>
                </a:cxn>
                <a:cxn ang="0">
                  <a:pos x="71" y="434"/>
                </a:cxn>
                <a:cxn ang="0">
                  <a:pos x="68" y="462"/>
                </a:cxn>
                <a:cxn ang="0">
                  <a:pos x="49" y="483"/>
                </a:cxn>
                <a:cxn ang="0">
                  <a:pos x="59" y="505"/>
                </a:cxn>
                <a:cxn ang="0">
                  <a:pos x="85" y="524"/>
                </a:cxn>
                <a:cxn ang="0">
                  <a:pos x="92" y="640"/>
                </a:cxn>
                <a:cxn ang="0">
                  <a:pos x="97" y="753"/>
                </a:cxn>
                <a:cxn ang="0">
                  <a:pos x="187" y="748"/>
                </a:cxn>
                <a:cxn ang="0">
                  <a:pos x="277" y="744"/>
                </a:cxn>
                <a:cxn ang="0">
                  <a:pos x="366" y="737"/>
                </a:cxn>
                <a:cxn ang="0">
                  <a:pos x="454" y="727"/>
                </a:cxn>
                <a:cxn ang="0">
                  <a:pos x="544" y="720"/>
                </a:cxn>
                <a:cxn ang="0">
                  <a:pos x="563" y="661"/>
                </a:cxn>
              </a:cxnLst>
              <a:rect l="0" t="0" r="r" b="b"/>
              <a:pathLst>
                <a:path w="653" h="753">
                  <a:moveTo>
                    <a:pt x="563" y="661"/>
                  </a:moveTo>
                  <a:lnTo>
                    <a:pt x="556" y="656"/>
                  </a:lnTo>
                  <a:lnTo>
                    <a:pt x="544" y="649"/>
                  </a:lnTo>
                  <a:lnTo>
                    <a:pt x="522" y="642"/>
                  </a:lnTo>
                  <a:lnTo>
                    <a:pt x="511" y="635"/>
                  </a:lnTo>
                  <a:lnTo>
                    <a:pt x="504" y="623"/>
                  </a:lnTo>
                  <a:lnTo>
                    <a:pt x="489" y="611"/>
                  </a:lnTo>
                  <a:lnTo>
                    <a:pt x="480" y="604"/>
                  </a:lnTo>
                  <a:lnTo>
                    <a:pt x="473" y="604"/>
                  </a:lnTo>
                  <a:lnTo>
                    <a:pt x="466" y="599"/>
                  </a:lnTo>
                  <a:lnTo>
                    <a:pt x="459" y="595"/>
                  </a:lnTo>
                  <a:lnTo>
                    <a:pt x="452" y="590"/>
                  </a:lnTo>
                  <a:lnTo>
                    <a:pt x="444" y="590"/>
                  </a:lnTo>
                  <a:lnTo>
                    <a:pt x="433" y="585"/>
                  </a:lnTo>
                  <a:lnTo>
                    <a:pt x="421" y="576"/>
                  </a:lnTo>
                  <a:lnTo>
                    <a:pt x="421" y="573"/>
                  </a:lnTo>
                  <a:lnTo>
                    <a:pt x="418" y="566"/>
                  </a:lnTo>
                  <a:lnTo>
                    <a:pt x="418" y="561"/>
                  </a:lnTo>
                  <a:lnTo>
                    <a:pt x="418" y="547"/>
                  </a:lnTo>
                  <a:lnTo>
                    <a:pt x="418" y="545"/>
                  </a:lnTo>
                  <a:lnTo>
                    <a:pt x="416" y="531"/>
                  </a:lnTo>
                  <a:lnTo>
                    <a:pt x="418" y="526"/>
                  </a:lnTo>
                  <a:lnTo>
                    <a:pt x="416" y="509"/>
                  </a:lnTo>
                  <a:lnTo>
                    <a:pt x="416" y="505"/>
                  </a:lnTo>
                  <a:lnTo>
                    <a:pt x="421" y="490"/>
                  </a:lnTo>
                  <a:lnTo>
                    <a:pt x="421" y="483"/>
                  </a:lnTo>
                  <a:lnTo>
                    <a:pt x="418" y="476"/>
                  </a:lnTo>
                  <a:lnTo>
                    <a:pt x="414" y="471"/>
                  </a:lnTo>
                  <a:lnTo>
                    <a:pt x="399" y="464"/>
                  </a:lnTo>
                  <a:lnTo>
                    <a:pt x="399" y="457"/>
                  </a:lnTo>
                  <a:lnTo>
                    <a:pt x="399" y="450"/>
                  </a:lnTo>
                  <a:lnTo>
                    <a:pt x="407" y="438"/>
                  </a:lnTo>
                  <a:lnTo>
                    <a:pt x="411" y="429"/>
                  </a:lnTo>
                  <a:lnTo>
                    <a:pt x="414" y="424"/>
                  </a:lnTo>
                  <a:lnTo>
                    <a:pt x="437" y="408"/>
                  </a:lnTo>
                  <a:lnTo>
                    <a:pt x="442" y="405"/>
                  </a:lnTo>
                  <a:lnTo>
                    <a:pt x="444" y="400"/>
                  </a:lnTo>
                  <a:lnTo>
                    <a:pt x="447" y="398"/>
                  </a:lnTo>
                  <a:lnTo>
                    <a:pt x="447" y="379"/>
                  </a:lnTo>
                  <a:lnTo>
                    <a:pt x="444" y="363"/>
                  </a:lnTo>
                  <a:lnTo>
                    <a:pt x="440" y="325"/>
                  </a:lnTo>
                  <a:lnTo>
                    <a:pt x="447" y="322"/>
                  </a:lnTo>
                  <a:lnTo>
                    <a:pt x="449" y="318"/>
                  </a:lnTo>
                  <a:lnTo>
                    <a:pt x="454" y="311"/>
                  </a:lnTo>
                  <a:lnTo>
                    <a:pt x="456" y="311"/>
                  </a:lnTo>
                  <a:lnTo>
                    <a:pt x="454" y="308"/>
                  </a:lnTo>
                  <a:lnTo>
                    <a:pt x="459" y="303"/>
                  </a:lnTo>
                  <a:lnTo>
                    <a:pt x="492" y="270"/>
                  </a:lnTo>
                  <a:lnTo>
                    <a:pt x="511" y="247"/>
                  </a:lnTo>
                  <a:lnTo>
                    <a:pt x="544" y="204"/>
                  </a:lnTo>
                  <a:lnTo>
                    <a:pt x="553" y="195"/>
                  </a:lnTo>
                  <a:lnTo>
                    <a:pt x="572" y="180"/>
                  </a:lnTo>
                  <a:lnTo>
                    <a:pt x="605" y="164"/>
                  </a:lnTo>
                  <a:lnTo>
                    <a:pt x="619" y="154"/>
                  </a:lnTo>
                  <a:lnTo>
                    <a:pt x="634" y="145"/>
                  </a:lnTo>
                  <a:lnTo>
                    <a:pt x="641" y="138"/>
                  </a:lnTo>
                  <a:lnTo>
                    <a:pt x="645" y="133"/>
                  </a:lnTo>
                  <a:lnTo>
                    <a:pt x="648" y="131"/>
                  </a:lnTo>
                  <a:lnTo>
                    <a:pt x="650" y="131"/>
                  </a:lnTo>
                  <a:lnTo>
                    <a:pt x="653" y="128"/>
                  </a:lnTo>
                  <a:lnTo>
                    <a:pt x="636" y="131"/>
                  </a:lnTo>
                  <a:lnTo>
                    <a:pt x="627" y="133"/>
                  </a:lnTo>
                  <a:lnTo>
                    <a:pt x="617" y="133"/>
                  </a:lnTo>
                  <a:lnTo>
                    <a:pt x="612" y="123"/>
                  </a:lnTo>
                  <a:lnTo>
                    <a:pt x="608" y="119"/>
                  </a:lnTo>
                  <a:lnTo>
                    <a:pt x="589" y="126"/>
                  </a:lnTo>
                  <a:lnTo>
                    <a:pt x="565" y="126"/>
                  </a:lnTo>
                  <a:lnTo>
                    <a:pt x="553" y="128"/>
                  </a:lnTo>
                  <a:lnTo>
                    <a:pt x="549" y="126"/>
                  </a:lnTo>
                  <a:lnTo>
                    <a:pt x="544" y="116"/>
                  </a:lnTo>
                  <a:lnTo>
                    <a:pt x="537" y="116"/>
                  </a:lnTo>
                  <a:lnTo>
                    <a:pt x="527" y="119"/>
                  </a:lnTo>
                  <a:lnTo>
                    <a:pt x="513" y="133"/>
                  </a:lnTo>
                  <a:lnTo>
                    <a:pt x="499" y="140"/>
                  </a:lnTo>
                  <a:lnTo>
                    <a:pt x="489" y="142"/>
                  </a:lnTo>
                  <a:lnTo>
                    <a:pt x="478" y="138"/>
                  </a:lnTo>
                  <a:lnTo>
                    <a:pt x="459" y="126"/>
                  </a:lnTo>
                  <a:lnTo>
                    <a:pt x="444" y="114"/>
                  </a:lnTo>
                  <a:lnTo>
                    <a:pt x="430" y="112"/>
                  </a:lnTo>
                  <a:lnTo>
                    <a:pt x="418" y="114"/>
                  </a:lnTo>
                  <a:lnTo>
                    <a:pt x="416" y="121"/>
                  </a:lnTo>
                  <a:lnTo>
                    <a:pt x="409" y="121"/>
                  </a:lnTo>
                  <a:lnTo>
                    <a:pt x="404" y="109"/>
                  </a:lnTo>
                  <a:lnTo>
                    <a:pt x="402" y="102"/>
                  </a:lnTo>
                  <a:lnTo>
                    <a:pt x="392" y="100"/>
                  </a:lnTo>
                  <a:lnTo>
                    <a:pt x="381" y="93"/>
                  </a:lnTo>
                  <a:lnTo>
                    <a:pt x="371" y="88"/>
                  </a:lnTo>
                  <a:lnTo>
                    <a:pt x="357" y="83"/>
                  </a:lnTo>
                  <a:lnTo>
                    <a:pt x="352" y="83"/>
                  </a:lnTo>
                  <a:lnTo>
                    <a:pt x="343" y="83"/>
                  </a:lnTo>
                  <a:lnTo>
                    <a:pt x="336" y="83"/>
                  </a:lnTo>
                  <a:lnTo>
                    <a:pt x="326" y="86"/>
                  </a:lnTo>
                  <a:lnTo>
                    <a:pt x="319" y="93"/>
                  </a:lnTo>
                  <a:lnTo>
                    <a:pt x="310" y="97"/>
                  </a:lnTo>
                  <a:lnTo>
                    <a:pt x="298" y="100"/>
                  </a:lnTo>
                  <a:lnTo>
                    <a:pt x="291" y="97"/>
                  </a:lnTo>
                  <a:lnTo>
                    <a:pt x="286" y="90"/>
                  </a:lnTo>
                  <a:lnTo>
                    <a:pt x="267" y="86"/>
                  </a:lnTo>
                  <a:lnTo>
                    <a:pt x="236" y="81"/>
                  </a:lnTo>
                  <a:lnTo>
                    <a:pt x="220" y="78"/>
                  </a:lnTo>
                  <a:lnTo>
                    <a:pt x="215" y="74"/>
                  </a:lnTo>
                  <a:lnTo>
                    <a:pt x="213" y="69"/>
                  </a:lnTo>
                  <a:lnTo>
                    <a:pt x="210" y="62"/>
                  </a:lnTo>
                  <a:lnTo>
                    <a:pt x="210" y="62"/>
                  </a:lnTo>
                  <a:lnTo>
                    <a:pt x="203" y="45"/>
                  </a:lnTo>
                  <a:lnTo>
                    <a:pt x="198" y="31"/>
                  </a:lnTo>
                  <a:lnTo>
                    <a:pt x="196" y="12"/>
                  </a:lnTo>
                  <a:lnTo>
                    <a:pt x="196" y="7"/>
                  </a:lnTo>
                  <a:lnTo>
                    <a:pt x="194" y="5"/>
                  </a:lnTo>
                  <a:lnTo>
                    <a:pt x="189" y="3"/>
                  </a:lnTo>
                  <a:lnTo>
                    <a:pt x="170" y="0"/>
                  </a:lnTo>
                  <a:lnTo>
                    <a:pt x="170" y="22"/>
                  </a:lnTo>
                  <a:lnTo>
                    <a:pt x="172" y="48"/>
                  </a:lnTo>
                  <a:lnTo>
                    <a:pt x="154" y="50"/>
                  </a:lnTo>
                  <a:lnTo>
                    <a:pt x="118" y="52"/>
                  </a:lnTo>
                  <a:lnTo>
                    <a:pt x="83" y="52"/>
                  </a:lnTo>
                  <a:lnTo>
                    <a:pt x="47" y="55"/>
                  </a:lnTo>
                  <a:lnTo>
                    <a:pt x="12" y="57"/>
                  </a:lnTo>
                  <a:lnTo>
                    <a:pt x="0" y="57"/>
                  </a:lnTo>
                  <a:lnTo>
                    <a:pt x="9" y="95"/>
                  </a:lnTo>
                  <a:lnTo>
                    <a:pt x="9" y="107"/>
                  </a:lnTo>
                  <a:lnTo>
                    <a:pt x="9" y="114"/>
                  </a:lnTo>
                  <a:lnTo>
                    <a:pt x="12" y="128"/>
                  </a:lnTo>
                  <a:lnTo>
                    <a:pt x="12" y="135"/>
                  </a:lnTo>
                  <a:lnTo>
                    <a:pt x="12" y="147"/>
                  </a:lnTo>
                  <a:lnTo>
                    <a:pt x="12" y="161"/>
                  </a:lnTo>
                  <a:lnTo>
                    <a:pt x="16" y="178"/>
                  </a:lnTo>
                  <a:lnTo>
                    <a:pt x="23" y="192"/>
                  </a:lnTo>
                  <a:lnTo>
                    <a:pt x="23" y="197"/>
                  </a:lnTo>
                  <a:lnTo>
                    <a:pt x="26" y="204"/>
                  </a:lnTo>
                  <a:lnTo>
                    <a:pt x="31" y="213"/>
                  </a:lnTo>
                  <a:lnTo>
                    <a:pt x="38" y="235"/>
                  </a:lnTo>
                  <a:lnTo>
                    <a:pt x="38" y="256"/>
                  </a:lnTo>
                  <a:lnTo>
                    <a:pt x="40" y="261"/>
                  </a:lnTo>
                  <a:lnTo>
                    <a:pt x="45" y="306"/>
                  </a:lnTo>
                  <a:lnTo>
                    <a:pt x="45" y="313"/>
                  </a:lnTo>
                  <a:lnTo>
                    <a:pt x="49" y="320"/>
                  </a:lnTo>
                  <a:lnTo>
                    <a:pt x="47" y="329"/>
                  </a:lnTo>
                  <a:lnTo>
                    <a:pt x="47" y="334"/>
                  </a:lnTo>
                  <a:lnTo>
                    <a:pt x="49" y="353"/>
                  </a:lnTo>
                  <a:lnTo>
                    <a:pt x="52" y="360"/>
                  </a:lnTo>
                  <a:lnTo>
                    <a:pt x="54" y="377"/>
                  </a:lnTo>
                  <a:lnTo>
                    <a:pt x="66" y="393"/>
                  </a:lnTo>
                  <a:lnTo>
                    <a:pt x="68" y="400"/>
                  </a:lnTo>
                  <a:lnTo>
                    <a:pt x="68" y="405"/>
                  </a:lnTo>
                  <a:lnTo>
                    <a:pt x="71" y="417"/>
                  </a:lnTo>
                  <a:lnTo>
                    <a:pt x="71" y="434"/>
                  </a:lnTo>
                  <a:lnTo>
                    <a:pt x="73" y="443"/>
                  </a:lnTo>
                  <a:lnTo>
                    <a:pt x="71" y="455"/>
                  </a:lnTo>
                  <a:lnTo>
                    <a:pt x="68" y="462"/>
                  </a:lnTo>
                  <a:lnTo>
                    <a:pt x="66" y="467"/>
                  </a:lnTo>
                  <a:lnTo>
                    <a:pt x="52" y="479"/>
                  </a:lnTo>
                  <a:lnTo>
                    <a:pt x="49" y="483"/>
                  </a:lnTo>
                  <a:lnTo>
                    <a:pt x="49" y="488"/>
                  </a:lnTo>
                  <a:lnTo>
                    <a:pt x="52" y="493"/>
                  </a:lnTo>
                  <a:lnTo>
                    <a:pt x="59" y="505"/>
                  </a:lnTo>
                  <a:lnTo>
                    <a:pt x="64" y="507"/>
                  </a:lnTo>
                  <a:lnTo>
                    <a:pt x="78" y="514"/>
                  </a:lnTo>
                  <a:lnTo>
                    <a:pt x="85" y="524"/>
                  </a:lnTo>
                  <a:lnTo>
                    <a:pt x="87" y="552"/>
                  </a:lnTo>
                  <a:lnTo>
                    <a:pt x="90" y="609"/>
                  </a:lnTo>
                  <a:lnTo>
                    <a:pt x="92" y="640"/>
                  </a:lnTo>
                  <a:lnTo>
                    <a:pt x="92" y="668"/>
                  </a:lnTo>
                  <a:lnTo>
                    <a:pt x="94" y="696"/>
                  </a:lnTo>
                  <a:lnTo>
                    <a:pt x="97" y="753"/>
                  </a:lnTo>
                  <a:lnTo>
                    <a:pt x="125" y="751"/>
                  </a:lnTo>
                  <a:lnTo>
                    <a:pt x="156" y="751"/>
                  </a:lnTo>
                  <a:lnTo>
                    <a:pt x="187" y="748"/>
                  </a:lnTo>
                  <a:lnTo>
                    <a:pt x="215" y="746"/>
                  </a:lnTo>
                  <a:lnTo>
                    <a:pt x="246" y="744"/>
                  </a:lnTo>
                  <a:lnTo>
                    <a:pt x="277" y="744"/>
                  </a:lnTo>
                  <a:lnTo>
                    <a:pt x="305" y="741"/>
                  </a:lnTo>
                  <a:lnTo>
                    <a:pt x="336" y="739"/>
                  </a:lnTo>
                  <a:lnTo>
                    <a:pt x="366" y="737"/>
                  </a:lnTo>
                  <a:lnTo>
                    <a:pt x="395" y="734"/>
                  </a:lnTo>
                  <a:lnTo>
                    <a:pt x="426" y="732"/>
                  </a:lnTo>
                  <a:lnTo>
                    <a:pt x="454" y="727"/>
                  </a:lnTo>
                  <a:lnTo>
                    <a:pt x="485" y="725"/>
                  </a:lnTo>
                  <a:lnTo>
                    <a:pt x="515" y="722"/>
                  </a:lnTo>
                  <a:lnTo>
                    <a:pt x="544" y="720"/>
                  </a:lnTo>
                  <a:lnTo>
                    <a:pt x="575" y="715"/>
                  </a:lnTo>
                  <a:lnTo>
                    <a:pt x="567" y="680"/>
                  </a:lnTo>
                  <a:lnTo>
                    <a:pt x="563" y="661"/>
                  </a:lnTo>
                  <a:close/>
                </a:path>
              </a:pathLst>
            </a:custGeom>
            <a:noFill/>
            <a:ln w="38100">
              <a:solidFill>
                <a:srgbClr val="D4AF37"/>
              </a:solidFill>
              <a:round/>
              <a:headEnd/>
              <a:tailEnd/>
            </a:ln>
          </p:spPr>
          <p:txBody>
            <a:bodyPr/>
            <a:lstStyle/>
            <a:p>
              <a:pPr>
                <a:spcBef>
                  <a:spcPts val="0"/>
                </a:spcBef>
                <a:defRPr/>
              </a:pPr>
              <a:endParaRPr lang="en-US" sz="1200" dirty="0">
                <a:latin typeface="Arial"/>
                <a:ea typeface="+mn-ea"/>
                <a:cs typeface="Arial"/>
              </a:endParaRPr>
            </a:p>
          </p:txBody>
        </p:sp>
      </p:grpSp>
      <p:grpSp>
        <p:nvGrpSpPr>
          <p:cNvPr id="20" name="组合 19"/>
          <p:cNvGrpSpPr/>
          <p:nvPr/>
        </p:nvGrpSpPr>
        <p:grpSpPr>
          <a:xfrm>
            <a:off x="2895500" y="8005634"/>
            <a:ext cx="6934702" cy="3361847"/>
            <a:chOff x="2895500" y="8005634"/>
            <a:chExt cx="6934702" cy="3361847"/>
          </a:xfrm>
        </p:grpSpPr>
        <p:grpSp>
          <p:nvGrpSpPr>
            <p:cNvPr id="4" name="组合 3"/>
            <p:cNvGrpSpPr/>
            <p:nvPr/>
          </p:nvGrpSpPr>
          <p:grpSpPr>
            <a:xfrm>
              <a:off x="2895500" y="8005634"/>
              <a:ext cx="4317694" cy="2163889"/>
              <a:chOff x="2895500" y="8005634"/>
              <a:chExt cx="4317694" cy="2163889"/>
            </a:xfrm>
          </p:grpSpPr>
          <p:sp>
            <p:nvSpPr>
              <p:cNvPr id="11" name="Freeform 54"/>
              <p:cNvSpPr>
                <a:spLocks noEditPoints="1"/>
              </p:cNvSpPr>
              <p:nvPr/>
            </p:nvSpPr>
            <p:spPr bwMode="auto">
              <a:xfrm rot="200043">
                <a:off x="4910944" y="8005634"/>
                <a:ext cx="2302250" cy="2163889"/>
              </a:xfrm>
              <a:custGeom>
                <a:avLst/>
                <a:gdLst/>
                <a:ahLst/>
                <a:cxnLst>
                  <a:cxn ang="0">
                    <a:pos x="1078" y="1059"/>
                  </a:cxn>
                  <a:cxn ang="0">
                    <a:pos x="1045" y="1291"/>
                  </a:cxn>
                  <a:cxn ang="0">
                    <a:pos x="1036" y="1134"/>
                  </a:cxn>
                  <a:cxn ang="0">
                    <a:pos x="1300" y="895"/>
                  </a:cxn>
                  <a:cxn ang="0">
                    <a:pos x="1114" y="1040"/>
                  </a:cxn>
                  <a:cxn ang="0">
                    <a:pos x="1423" y="651"/>
                  </a:cxn>
                  <a:cxn ang="0">
                    <a:pos x="1390" y="580"/>
                  </a:cxn>
                  <a:cxn ang="0">
                    <a:pos x="1362" y="443"/>
                  </a:cxn>
                  <a:cxn ang="0">
                    <a:pos x="1334" y="355"/>
                  </a:cxn>
                  <a:cxn ang="0">
                    <a:pos x="1284" y="346"/>
                  </a:cxn>
                  <a:cxn ang="0">
                    <a:pos x="1213" y="327"/>
                  </a:cxn>
                  <a:cxn ang="0">
                    <a:pos x="1168" y="329"/>
                  </a:cxn>
                  <a:cxn ang="0">
                    <a:pos x="1102" y="344"/>
                  </a:cxn>
                  <a:cxn ang="0">
                    <a:pos x="1069" y="337"/>
                  </a:cxn>
                  <a:cxn ang="0">
                    <a:pos x="1038" y="337"/>
                  </a:cxn>
                  <a:cxn ang="0">
                    <a:pos x="1019" y="344"/>
                  </a:cxn>
                  <a:cxn ang="0">
                    <a:pos x="995" y="341"/>
                  </a:cxn>
                  <a:cxn ang="0">
                    <a:pos x="955" y="334"/>
                  </a:cxn>
                  <a:cxn ang="0">
                    <a:pos x="924" y="310"/>
                  </a:cxn>
                  <a:cxn ang="0">
                    <a:pos x="856" y="306"/>
                  </a:cxn>
                  <a:cxn ang="0">
                    <a:pos x="799" y="273"/>
                  </a:cxn>
                  <a:cxn ang="0">
                    <a:pos x="754" y="273"/>
                  </a:cxn>
                  <a:cxn ang="0">
                    <a:pos x="721" y="159"/>
                  </a:cxn>
                  <a:cxn ang="0">
                    <a:pos x="721" y="7"/>
                  </a:cxn>
                  <a:cxn ang="0">
                    <a:pos x="567" y="5"/>
                  </a:cxn>
                  <a:cxn ang="0">
                    <a:pos x="414" y="0"/>
                  </a:cxn>
                  <a:cxn ang="0">
                    <a:pos x="402" y="251"/>
                  </a:cxn>
                  <a:cxn ang="0">
                    <a:pos x="390" y="535"/>
                  </a:cxn>
                  <a:cxn ang="0">
                    <a:pos x="220" y="564"/>
                  </a:cxn>
                  <a:cxn ang="0">
                    <a:pos x="23" y="552"/>
                  </a:cxn>
                  <a:cxn ang="0">
                    <a:pos x="40" y="611"/>
                  </a:cxn>
                  <a:cxn ang="0">
                    <a:pos x="179" y="741"/>
                  </a:cxn>
                  <a:cxn ang="0">
                    <a:pos x="250" y="883"/>
                  </a:cxn>
                  <a:cxn ang="0">
                    <a:pos x="376" y="945"/>
                  </a:cxn>
                  <a:cxn ang="0">
                    <a:pos x="430" y="857"/>
                  </a:cxn>
                  <a:cxn ang="0">
                    <a:pos x="541" y="855"/>
                  </a:cxn>
                  <a:cxn ang="0">
                    <a:pos x="605" y="898"/>
                  </a:cxn>
                  <a:cxn ang="0">
                    <a:pos x="676" y="1004"/>
                  </a:cxn>
                  <a:cxn ang="0">
                    <a:pos x="735" y="1099"/>
                  </a:cxn>
                  <a:cxn ang="0">
                    <a:pos x="785" y="1179"/>
                  </a:cxn>
                  <a:cxn ang="0">
                    <a:pos x="818" y="1262"/>
                  </a:cxn>
                  <a:cxn ang="0">
                    <a:pos x="896" y="1305"/>
                  </a:cxn>
                  <a:cxn ang="0">
                    <a:pos x="1028" y="1345"/>
                  </a:cxn>
                  <a:cxn ang="0">
                    <a:pos x="1021" y="1279"/>
                  </a:cxn>
                  <a:cxn ang="0">
                    <a:pos x="1012" y="1182"/>
                  </a:cxn>
                  <a:cxn ang="0">
                    <a:pos x="1021" y="1151"/>
                  </a:cxn>
                  <a:cxn ang="0">
                    <a:pos x="1059" y="1066"/>
                  </a:cxn>
                  <a:cxn ang="0">
                    <a:pos x="1071" y="1054"/>
                  </a:cxn>
                  <a:cxn ang="0">
                    <a:pos x="1118" y="1023"/>
                  </a:cxn>
                  <a:cxn ang="0">
                    <a:pos x="1114" y="992"/>
                  </a:cxn>
                  <a:cxn ang="0">
                    <a:pos x="1147" y="1011"/>
                  </a:cxn>
                  <a:cxn ang="0">
                    <a:pos x="1265" y="931"/>
                  </a:cxn>
                  <a:cxn ang="0">
                    <a:pos x="1286" y="855"/>
                  </a:cxn>
                  <a:cxn ang="0">
                    <a:pos x="1334" y="867"/>
                  </a:cxn>
                  <a:cxn ang="0">
                    <a:pos x="1405" y="808"/>
                  </a:cxn>
                  <a:cxn ang="0">
                    <a:pos x="1414" y="734"/>
                  </a:cxn>
                </a:cxnLst>
                <a:rect l="0" t="0" r="r" b="b"/>
                <a:pathLst>
                  <a:path w="1431" h="1345">
                    <a:moveTo>
                      <a:pt x="1073" y="1061"/>
                    </a:moveTo>
                    <a:lnTo>
                      <a:pt x="1064" y="1075"/>
                    </a:lnTo>
                    <a:lnTo>
                      <a:pt x="1064" y="1080"/>
                    </a:lnTo>
                    <a:lnTo>
                      <a:pt x="1059" y="1089"/>
                    </a:lnTo>
                    <a:lnTo>
                      <a:pt x="1062" y="1089"/>
                    </a:lnTo>
                    <a:lnTo>
                      <a:pt x="1071" y="1075"/>
                    </a:lnTo>
                    <a:lnTo>
                      <a:pt x="1080" y="1066"/>
                    </a:lnTo>
                    <a:lnTo>
                      <a:pt x="1078" y="1059"/>
                    </a:lnTo>
                    <a:lnTo>
                      <a:pt x="1073" y="1061"/>
                    </a:lnTo>
                    <a:close/>
                    <a:moveTo>
                      <a:pt x="1021" y="1179"/>
                    </a:moveTo>
                    <a:lnTo>
                      <a:pt x="1019" y="1191"/>
                    </a:lnTo>
                    <a:lnTo>
                      <a:pt x="1021" y="1227"/>
                    </a:lnTo>
                    <a:lnTo>
                      <a:pt x="1038" y="1288"/>
                    </a:lnTo>
                    <a:lnTo>
                      <a:pt x="1047" y="1314"/>
                    </a:lnTo>
                    <a:lnTo>
                      <a:pt x="1050" y="1310"/>
                    </a:lnTo>
                    <a:lnTo>
                      <a:pt x="1045" y="1291"/>
                    </a:lnTo>
                    <a:lnTo>
                      <a:pt x="1026" y="1229"/>
                    </a:lnTo>
                    <a:lnTo>
                      <a:pt x="1021" y="1179"/>
                    </a:lnTo>
                    <a:close/>
                    <a:moveTo>
                      <a:pt x="1047" y="1104"/>
                    </a:moveTo>
                    <a:lnTo>
                      <a:pt x="1031" y="1137"/>
                    </a:lnTo>
                    <a:lnTo>
                      <a:pt x="1021" y="1163"/>
                    </a:lnTo>
                    <a:lnTo>
                      <a:pt x="1021" y="1172"/>
                    </a:lnTo>
                    <a:lnTo>
                      <a:pt x="1024" y="1165"/>
                    </a:lnTo>
                    <a:lnTo>
                      <a:pt x="1036" y="1134"/>
                    </a:lnTo>
                    <a:lnTo>
                      <a:pt x="1057" y="1099"/>
                    </a:lnTo>
                    <a:lnTo>
                      <a:pt x="1047" y="1104"/>
                    </a:lnTo>
                    <a:close/>
                    <a:moveTo>
                      <a:pt x="1296" y="902"/>
                    </a:moveTo>
                    <a:lnTo>
                      <a:pt x="1272" y="924"/>
                    </a:lnTo>
                    <a:lnTo>
                      <a:pt x="1277" y="921"/>
                    </a:lnTo>
                    <a:lnTo>
                      <a:pt x="1296" y="907"/>
                    </a:lnTo>
                    <a:lnTo>
                      <a:pt x="1308" y="895"/>
                    </a:lnTo>
                    <a:lnTo>
                      <a:pt x="1300" y="895"/>
                    </a:lnTo>
                    <a:lnTo>
                      <a:pt x="1296" y="902"/>
                    </a:lnTo>
                    <a:close/>
                    <a:moveTo>
                      <a:pt x="1123" y="1030"/>
                    </a:moveTo>
                    <a:lnTo>
                      <a:pt x="1116" y="1033"/>
                    </a:lnTo>
                    <a:lnTo>
                      <a:pt x="1097" y="1047"/>
                    </a:lnTo>
                    <a:lnTo>
                      <a:pt x="1090" y="1049"/>
                    </a:lnTo>
                    <a:lnTo>
                      <a:pt x="1085" y="1056"/>
                    </a:lnTo>
                    <a:lnTo>
                      <a:pt x="1088" y="1056"/>
                    </a:lnTo>
                    <a:lnTo>
                      <a:pt x="1114" y="1040"/>
                    </a:lnTo>
                    <a:lnTo>
                      <a:pt x="1128" y="1033"/>
                    </a:lnTo>
                    <a:lnTo>
                      <a:pt x="1128" y="1025"/>
                    </a:lnTo>
                    <a:lnTo>
                      <a:pt x="1128" y="1025"/>
                    </a:lnTo>
                    <a:lnTo>
                      <a:pt x="1123" y="1030"/>
                    </a:lnTo>
                    <a:close/>
                    <a:moveTo>
                      <a:pt x="1431" y="670"/>
                    </a:moveTo>
                    <a:lnTo>
                      <a:pt x="1428" y="663"/>
                    </a:lnTo>
                    <a:lnTo>
                      <a:pt x="1428" y="654"/>
                    </a:lnTo>
                    <a:lnTo>
                      <a:pt x="1423" y="651"/>
                    </a:lnTo>
                    <a:lnTo>
                      <a:pt x="1414" y="637"/>
                    </a:lnTo>
                    <a:lnTo>
                      <a:pt x="1414" y="632"/>
                    </a:lnTo>
                    <a:lnTo>
                      <a:pt x="1405" y="618"/>
                    </a:lnTo>
                    <a:lnTo>
                      <a:pt x="1405" y="614"/>
                    </a:lnTo>
                    <a:lnTo>
                      <a:pt x="1397" y="609"/>
                    </a:lnTo>
                    <a:lnTo>
                      <a:pt x="1395" y="604"/>
                    </a:lnTo>
                    <a:lnTo>
                      <a:pt x="1393" y="585"/>
                    </a:lnTo>
                    <a:lnTo>
                      <a:pt x="1390" y="580"/>
                    </a:lnTo>
                    <a:lnTo>
                      <a:pt x="1383" y="569"/>
                    </a:lnTo>
                    <a:lnTo>
                      <a:pt x="1367" y="554"/>
                    </a:lnTo>
                    <a:lnTo>
                      <a:pt x="1367" y="540"/>
                    </a:lnTo>
                    <a:lnTo>
                      <a:pt x="1367" y="524"/>
                    </a:lnTo>
                    <a:lnTo>
                      <a:pt x="1364" y="507"/>
                    </a:lnTo>
                    <a:lnTo>
                      <a:pt x="1364" y="490"/>
                    </a:lnTo>
                    <a:lnTo>
                      <a:pt x="1362" y="476"/>
                    </a:lnTo>
                    <a:lnTo>
                      <a:pt x="1362" y="443"/>
                    </a:lnTo>
                    <a:lnTo>
                      <a:pt x="1360" y="427"/>
                    </a:lnTo>
                    <a:lnTo>
                      <a:pt x="1360" y="410"/>
                    </a:lnTo>
                    <a:lnTo>
                      <a:pt x="1357" y="393"/>
                    </a:lnTo>
                    <a:lnTo>
                      <a:pt x="1357" y="377"/>
                    </a:lnTo>
                    <a:lnTo>
                      <a:pt x="1355" y="358"/>
                    </a:lnTo>
                    <a:lnTo>
                      <a:pt x="1350" y="355"/>
                    </a:lnTo>
                    <a:lnTo>
                      <a:pt x="1341" y="355"/>
                    </a:lnTo>
                    <a:lnTo>
                      <a:pt x="1334" y="355"/>
                    </a:lnTo>
                    <a:lnTo>
                      <a:pt x="1329" y="355"/>
                    </a:lnTo>
                    <a:lnTo>
                      <a:pt x="1324" y="360"/>
                    </a:lnTo>
                    <a:lnTo>
                      <a:pt x="1322" y="360"/>
                    </a:lnTo>
                    <a:lnTo>
                      <a:pt x="1319" y="360"/>
                    </a:lnTo>
                    <a:lnTo>
                      <a:pt x="1319" y="358"/>
                    </a:lnTo>
                    <a:lnTo>
                      <a:pt x="1315" y="355"/>
                    </a:lnTo>
                    <a:lnTo>
                      <a:pt x="1308" y="351"/>
                    </a:lnTo>
                    <a:lnTo>
                      <a:pt x="1284" y="346"/>
                    </a:lnTo>
                    <a:lnTo>
                      <a:pt x="1277" y="341"/>
                    </a:lnTo>
                    <a:lnTo>
                      <a:pt x="1267" y="337"/>
                    </a:lnTo>
                    <a:lnTo>
                      <a:pt x="1256" y="327"/>
                    </a:lnTo>
                    <a:lnTo>
                      <a:pt x="1237" y="318"/>
                    </a:lnTo>
                    <a:lnTo>
                      <a:pt x="1230" y="315"/>
                    </a:lnTo>
                    <a:lnTo>
                      <a:pt x="1227" y="315"/>
                    </a:lnTo>
                    <a:lnTo>
                      <a:pt x="1222" y="322"/>
                    </a:lnTo>
                    <a:lnTo>
                      <a:pt x="1213" y="327"/>
                    </a:lnTo>
                    <a:lnTo>
                      <a:pt x="1206" y="327"/>
                    </a:lnTo>
                    <a:lnTo>
                      <a:pt x="1196" y="327"/>
                    </a:lnTo>
                    <a:lnTo>
                      <a:pt x="1194" y="325"/>
                    </a:lnTo>
                    <a:lnTo>
                      <a:pt x="1192" y="322"/>
                    </a:lnTo>
                    <a:lnTo>
                      <a:pt x="1189" y="320"/>
                    </a:lnTo>
                    <a:lnTo>
                      <a:pt x="1185" y="320"/>
                    </a:lnTo>
                    <a:lnTo>
                      <a:pt x="1170" y="327"/>
                    </a:lnTo>
                    <a:lnTo>
                      <a:pt x="1168" y="329"/>
                    </a:lnTo>
                    <a:lnTo>
                      <a:pt x="1161" y="332"/>
                    </a:lnTo>
                    <a:lnTo>
                      <a:pt x="1151" y="329"/>
                    </a:lnTo>
                    <a:lnTo>
                      <a:pt x="1133" y="337"/>
                    </a:lnTo>
                    <a:lnTo>
                      <a:pt x="1125" y="344"/>
                    </a:lnTo>
                    <a:lnTo>
                      <a:pt x="1116" y="346"/>
                    </a:lnTo>
                    <a:lnTo>
                      <a:pt x="1114" y="353"/>
                    </a:lnTo>
                    <a:lnTo>
                      <a:pt x="1111" y="351"/>
                    </a:lnTo>
                    <a:lnTo>
                      <a:pt x="1102" y="344"/>
                    </a:lnTo>
                    <a:lnTo>
                      <a:pt x="1095" y="344"/>
                    </a:lnTo>
                    <a:lnTo>
                      <a:pt x="1083" y="337"/>
                    </a:lnTo>
                    <a:lnTo>
                      <a:pt x="1083" y="329"/>
                    </a:lnTo>
                    <a:lnTo>
                      <a:pt x="1080" y="329"/>
                    </a:lnTo>
                    <a:lnTo>
                      <a:pt x="1080" y="329"/>
                    </a:lnTo>
                    <a:lnTo>
                      <a:pt x="1078" y="329"/>
                    </a:lnTo>
                    <a:lnTo>
                      <a:pt x="1073" y="334"/>
                    </a:lnTo>
                    <a:lnTo>
                      <a:pt x="1069" y="337"/>
                    </a:lnTo>
                    <a:lnTo>
                      <a:pt x="1066" y="337"/>
                    </a:lnTo>
                    <a:lnTo>
                      <a:pt x="1057" y="332"/>
                    </a:lnTo>
                    <a:lnTo>
                      <a:pt x="1052" y="327"/>
                    </a:lnTo>
                    <a:lnTo>
                      <a:pt x="1050" y="325"/>
                    </a:lnTo>
                    <a:lnTo>
                      <a:pt x="1047" y="325"/>
                    </a:lnTo>
                    <a:lnTo>
                      <a:pt x="1043" y="327"/>
                    </a:lnTo>
                    <a:lnTo>
                      <a:pt x="1040" y="334"/>
                    </a:lnTo>
                    <a:lnTo>
                      <a:pt x="1038" y="337"/>
                    </a:lnTo>
                    <a:lnTo>
                      <a:pt x="1033" y="337"/>
                    </a:lnTo>
                    <a:lnTo>
                      <a:pt x="1033" y="341"/>
                    </a:lnTo>
                    <a:lnTo>
                      <a:pt x="1031" y="351"/>
                    </a:lnTo>
                    <a:lnTo>
                      <a:pt x="1028" y="353"/>
                    </a:lnTo>
                    <a:lnTo>
                      <a:pt x="1026" y="353"/>
                    </a:lnTo>
                    <a:lnTo>
                      <a:pt x="1021" y="351"/>
                    </a:lnTo>
                    <a:lnTo>
                      <a:pt x="1019" y="346"/>
                    </a:lnTo>
                    <a:lnTo>
                      <a:pt x="1019" y="344"/>
                    </a:lnTo>
                    <a:lnTo>
                      <a:pt x="1021" y="337"/>
                    </a:lnTo>
                    <a:lnTo>
                      <a:pt x="1019" y="334"/>
                    </a:lnTo>
                    <a:lnTo>
                      <a:pt x="1017" y="332"/>
                    </a:lnTo>
                    <a:lnTo>
                      <a:pt x="1012" y="337"/>
                    </a:lnTo>
                    <a:lnTo>
                      <a:pt x="1007" y="337"/>
                    </a:lnTo>
                    <a:lnTo>
                      <a:pt x="1002" y="341"/>
                    </a:lnTo>
                    <a:lnTo>
                      <a:pt x="998" y="341"/>
                    </a:lnTo>
                    <a:lnTo>
                      <a:pt x="995" y="341"/>
                    </a:lnTo>
                    <a:lnTo>
                      <a:pt x="988" y="334"/>
                    </a:lnTo>
                    <a:lnTo>
                      <a:pt x="979" y="332"/>
                    </a:lnTo>
                    <a:lnTo>
                      <a:pt x="976" y="325"/>
                    </a:lnTo>
                    <a:lnTo>
                      <a:pt x="974" y="322"/>
                    </a:lnTo>
                    <a:lnTo>
                      <a:pt x="972" y="322"/>
                    </a:lnTo>
                    <a:lnTo>
                      <a:pt x="969" y="322"/>
                    </a:lnTo>
                    <a:lnTo>
                      <a:pt x="967" y="325"/>
                    </a:lnTo>
                    <a:lnTo>
                      <a:pt x="955" y="334"/>
                    </a:lnTo>
                    <a:lnTo>
                      <a:pt x="950" y="337"/>
                    </a:lnTo>
                    <a:lnTo>
                      <a:pt x="946" y="339"/>
                    </a:lnTo>
                    <a:lnTo>
                      <a:pt x="943" y="337"/>
                    </a:lnTo>
                    <a:lnTo>
                      <a:pt x="939" y="334"/>
                    </a:lnTo>
                    <a:lnTo>
                      <a:pt x="939" y="325"/>
                    </a:lnTo>
                    <a:lnTo>
                      <a:pt x="936" y="322"/>
                    </a:lnTo>
                    <a:lnTo>
                      <a:pt x="927" y="318"/>
                    </a:lnTo>
                    <a:lnTo>
                      <a:pt x="924" y="310"/>
                    </a:lnTo>
                    <a:lnTo>
                      <a:pt x="922" y="303"/>
                    </a:lnTo>
                    <a:lnTo>
                      <a:pt x="910" y="306"/>
                    </a:lnTo>
                    <a:lnTo>
                      <a:pt x="896" y="306"/>
                    </a:lnTo>
                    <a:lnTo>
                      <a:pt x="889" y="310"/>
                    </a:lnTo>
                    <a:lnTo>
                      <a:pt x="887" y="313"/>
                    </a:lnTo>
                    <a:lnTo>
                      <a:pt x="882" y="310"/>
                    </a:lnTo>
                    <a:lnTo>
                      <a:pt x="870" y="303"/>
                    </a:lnTo>
                    <a:lnTo>
                      <a:pt x="856" y="306"/>
                    </a:lnTo>
                    <a:lnTo>
                      <a:pt x="849" y="303"/>
                    </a:lnTo>
                    <a:lnTo>
                      <a:pt x="830" y="296"/>
                    </a:lnTo>
                    <a:lnTo>
                      <a:pt x="816" y="296"/>
                    </a:lnTo>
                    <a:lnTo>
                      <a:pt x="811" y="296"/>
                    </a:lnTo>
                    <a:lnTo>
                      <a:pt x="808" y="294"/>
                    </a:lnTo>
                    <a:lnTo>
                      <a:pt x="806" y="284"/>
                    </a:lnTo>
                    <a:lnTo>
                      <a:pt x="801" y="275"/>
                    </a:lnTo>
                    <a:lnTo>
                      <a:pt x="799" y="273"/>
                    </a:lnTo>
                    <a:lnTo>
                      <a:pt x="790" y="266"/>
                    </a:lnTo>
                    <a:lnTo>
                      <a:pt x="787" y="266"/>
                    </a:lnTo>
                    <a:lnTo>
                      <a:pt x="787" y="268"/>
                    </a:lnTo>
                    <a:lnTo>
                      <a:pt x="785" y="275"/>
                    </a:lnTo>
                    <a:lnTo>
                      <a:pt x="782" y="275"/>
                    </a:lnTo>
                    <a:lnTo>
                      <a:pt x="771" y="273"/>
                    </a:lnTo>
                    <a:lnTo>
                      <a:pt x="761" y="275"/>
                    </a:lnTo>
                    <a:lnTo>
                      <a:pt x="754" y="273"/>
                    </a:lnTo>
                    <a:lnTo>
                      <a:pt x="735" y="256"/>
                    </a:lnTo>
                    <a:lnTo>
                      <a:pt x="728" y="251"/>
                    </a:lnTo>
                    <a:lnTo>
                      <a:pt x="721" y="249"/>
                    </a:lnTo>
                    <a:lnTo>
                      <a:pt x="721" y="235"/>
                    </a:lnTo>
                    <a:lnTo>
                      <a:pt x="721" y="204"/>
                    </a:lnTo>
                    <a:lnTo>
                      <a:pt x="721" y="190"/>
                    </a:lnTo>
                    <a:lnTo>
                      <a:pt x="721" y="173"/>
                    </a:lnTo>
                    <a:lnTo>
                      <a:pt x="721" y="159"/>
                    </a:lnTo>
                    <a:lnTo>
                      <a:pt x="721" y="145"/>
                    </a:lnTo>
                    <a:lnTo>
                      <a:pt x="721" y="114"/>
                    </a:lnTo>
                    <a:lnTo>
                      <a:pt x="721" y="97"/>
                    </a:lnTo>
                    <a:lnTo>
                      <a:pt x="721" y="83"/>
                    </a:lnTo>
                    <a:lnTo>
                      <a:pt x="721" y="67"/>
                    </a:lnTo>
                    <a:lnTo>
                      <a:pt x="721" y="52"/>
                    </a:lnTo>
                    <a:lnTo>
                      <a:pt x="721" y="22"/>
                    </a:lnTo>
                    <a:lnTo>
                      <a:pt x="721" y="7"/>
                    </a:lnTo>
                    <a:lnTo>
                      <a:pt x="702" y="7"/>
                    </a:lnTo>
                    <a:lnTo>
                      <a:pt x="683" y="7"/>
                    </a:lnTo>
                    <a:lnTo>
                      <a:pt x="664" y="7"/>
                    </a:lnTo>
                    <a:lnTo>
                      <a:pt x="645" y="7"/>
                    </a:lnTo>
                    <a:lnTo>
                      <a:pt x="626" y="7"/>
                    </a:lnTo>
                    <a:lnTo>
                      <a:pt x="605" y="5"/>
                    </a:lnTo>
                    <a:lnTo>
                      <a:pt x="586" y="5"/>
                    </a:lnTo>
                    <a:lnTo>
                      <a:pt x="567" y="5"/>
                    </a:lnTo>
                    <a:lnTo>
                      <a:pt x="548" y="5"/>
                    </a:lnTo>
                    <a:lnTo>
                      <a:pt x="529" y="5"/>
                    </a:lnTo>
                    <a:lnTo>
                      <a:pt x="510" y="5"/>
                    </a:lnTo>
                    <a:lnTo>
                      <a:pt x="492" y="3"/>
                    </a:lnTo>
                    <a:lnTo>
                      <a:pt x="473" y="3"/>
                    </a:lnTo>
                    <a:lnTo>
                      <a:pt x="454" y="3"/>
                    </a:lnTo>
                    <a:lnTo>
                      <a:pt x="432" y="3"/>
                    </a:lnTo>
                    <a:lnTo>
                      <a:pt x="414" y="0"/>
                    </a:lnTo>
                    <a:lnTo>
                      <a:pt x="409" y="0"/>
                    </a:lnTo>
                    <a:lnTo>
                      <a:pt x="409" y="38"/>
                    </a:lnTo>
                    <a:lnTo>
                      <a:pt x="406" y="74"/>
                    </a:lnTo>
                    <a:lnTo>
                      <a:pt x="406" y="109"/>
                    </a:lnTo>
                    <a:lnTo>
                      <a:pt x="404" y="145"/>
                    </a:lnTo>
                    <a:lnTo>
                      <a:pt x="404" y="180"/>
                    </a:lnTo>
                    <a:lnTo>
                      <a:pt x="402" y="216"/>
                    </a:lnTo>
                    <a:lnTo>
                      <a:pt x="402" y="251"/>
                    </a:lnTo>
                    <a:lnTo>
                      <a:pt x="399" y="287"/>
                    </a:lnTo>
                    <a:lnTo>
                      <a:pt x="397" y="322"/>
                    </a:lnTo>
                    <a:lnTo>
                      <a:pt x="397" y="358"/>
                    </a:lnTo>
                    <a:lnTo>
                      <a:pt x="395" y="393"/>
                    </a:lnTo>
                    <a:lnTo>
                      <a:pt x="395" y="429"/>
                    </a:lnTo>
                    <a:lnTo>
                      <a:pt x="392" y="464"/>
                    </a:lnTo>
                    <a:lnTo>
                      <a:pt x="392" y="500"/>
                    </a:lnTo>
                    <a:lnTo>
                      <a:pt x="390" y="535"/>
                    </a:lnTo>
                    <a:lnTo>
                      <a:pt x="390" y="571"/>
                    </a:lnTo>
                    <a:lnTo>
                      <a:pt x="364" y="571"/>
                    </a:lnTo>
                    <a:lnTo>
                      <a:pt x="340" y="569"/>
                    </a:lnTo>
                    <a:lnTo>
                      <a:pt x="317" y="569"/>
                    </a:lnTo>
                    <a:lnTo>
                      <a:pt x="291" y="566"/>
                    </a:lnTo>
                    <a:lnTo>
                      <a:pt x="267" y="566"/>
                    </a:lnTo>
                    <a:lnTo>
                      <a:pt x="243" y="564"/>
                    </a:lnTo>
                    <a:lnTo>
                      <a:pt x="220" y="564"/>
                    </a:lnTo>
                    <a:lnTo>
                      <a:pt x="194" y="561"/>
                    </a:lnTo>
                    <a:lnTo>
                      <a:pt x="170" y="561"/>
                    </a:lnTo>
                    <a:lnTo>
                      <a:pt x="146" y="559"/>
                    </a:lnTo>
                    <a:lnTo>
                      <a:pt x="120" y="557"/>
                    </a:lnTo>
                    <a:lnTo>
                      <a:pt x="97" y="557"/>
                    </a:lnTo>
                    <a:lnTo>
                      <a:pt x="73" y="554"/>
                    </a:lnTo>
                    <a:lnTo>
                      <a:pt x="47" y="552"/>
                    </a:lnTo>
                    <a:lnTo>
                      <a:pt x="23" y="552"/>
                    </a:lnTo>
                    <a:lnTo>
                      <a:pt x="0" y="550"/>
                    </a:lnTo>
                    <a:lnTo>
                      <a:pt x="0" y="550"/>
                    </a:lnTo>
                    <a:lnTo>
                      <a:pt x="9" y="573"/>
                    </a:lnTo>
                    <a:lnTo>
                      <a:pt x="9" y="573"/>
                    </a:lnTo>
                    <a:lnTo>
                      <a:pt x="21" y="580"/>
                    </a:lnTo>
                    <a:lnTo>
                      <a:pt x="21" y="580"/>
                    </a:lnTo>
                    <a:lnTo>
                      <a:pt x="30" y="592"/>
                    </a:lnTo>
                    <a:lnTo>
                      <a:pt x="40" y="611"/>
                    </a:lnTo>
                    <a:lnTo>
                      <a:pt x="52" y="623"/>
                    </a:lnTo>
                    <a:lnTo>
                      <a:pt x="63" y="630"/>
                    </a:lnTo>
                    <a:lnTo>
                      <a:pt x="85" y="651"/>
                    </a:lnTo>
                    <a:lnTo>
                      <a:pt x="115" y="687"/>
                    </a:lnTo>
                    <a:lnTo>
                      <a:pt x="142" y="711"/>
                    </a:lnTo>
                    <a:lnTo>
                      <a:pt x="160" y="722"/>
                    </a:lnTo>
                    <a:lnTo>
                      <a:pt x="172" y="732"/>
                    </a:lnTo>
                    <a:lnTo>
                      <a:pt x="179" y="741"/>
                    </a:lnTo>
                    <a:lnTo>
                      <a:pt x="186" y="758"/>
                    </a:lnTo>
                    <a:lnTo>
                      <a:pt x="203" y="798"/>
                    </a:lnTo>
                    <a:lnTo>
                      <a:pt x="203" y="817"/>
                    </a:lnTo>
                    <a:lnTo>
                      <a:pt x="208" y="834"/>
                    </a:lnTo>
                    <a:lnTo>
                      <a:pt x="220" y="857"/>
                    </a:lnTo>
                    <a:lnTo>
                      <a:pt x="231" y="872"/>
                    </a:lnTo>
                    <a:lnTo>
                      <a:pt x="241" y="876"/>
                    </a:lnTo>
                    <a:lnTo>
                      <a:pt x="250" y="883"/>
                    </a:lnTo>
                    <a:lnTo>
                      <a:pt x="262" y="898"/>
                    </a:lnTo>
                    <a:lnTo>
                      <a:pt x="276" y="905"/>
                    </a:lnTo>
                    <a:lnTo>
                      <a:pt x="291" y="909"/>
                    </a:lnTo>
                    <a:lnTo>
                      <a:pt x="312" y="921"/>
                    </a:lnTo>
                    <a:lnTo>
                      <a:pt x="338" y="940"/>
                    </a:lnTo>
                    <a:lnTo>
                      <a:pt x="357" y="950"/>
                    </a:lnTo>
                    <a:lnTo>
                      <a:pt x="366" y="950"/>
                    </a:lnTo>
                    <a:lnTo>
                      <a:pt x="376" y="945"/>
                    </a:lnTo>
                    <a:lnTo>
                      <a:pt x="383" y="933"/>
                    </a:lnTo>
                    <a:lnTo>
                      <a:pt x="390" y="926"/>
                    </a:lnTo>
                    <a:lnTo>
                      <a:pt x="397" y="924"/>
                    </a:lnTo>
                    <a:lnTo>
                      <a:pt x="402" y="919"/>
                    </a:lnTo>
                    <a:lnTo>
                      <a:pt x="399" y="912"/>
                    </a:lnTo>
                    <a:lnTo>
                      <a:pt x="404" y="895"/>
                    </a:lnTo>
                    <a:lnTo>
                      <a:pt x="416" y="869"/>
                    </a:lnTo>
                    <a:lnTo>
                      <a:pt x="430" y="857"/>
                    </a:lnTo>
                    <a:lnTo>
                      <a:pt x="447" y="855"/>
                    </a:lnTo>
                    <a:lnTo>
                      <a:pt x="456" y="850"/>
                    </a:lnTo>
                    <a:lnTo>
                      <a:pt x="461" y="843"/>
                    </a:lnTo>
                    <a:lnTo>
                      <a:pt x="470" y="843"/>
                    </a:lnTo>
                    <a:lnTo>
                      <a:pt x="482" y="850"/>
                    </a:lnTo>
                    <a:lnTo>
                      <a:pt x="501" y="853"/>
                    </a:lnTo>
                    <a:lnTo>
                      <a:pt x="527" y="855"/>
                    </a:lnTo>
                    <a:lnTo>
                      <a:pt x="541" y="855"/>
                    </a:lnTo>
                    <a:lnTo>
                      <a:pt x="546" y="853"/>
                    </a:lnTo>
                    <a:lnTo>
                      <a:pt x="551" y="853"/>
                    </a:lnTo>
                    <a:lnTo>
                      <a:pt x="551" y="855"/>
                    </a:lnTo>
                    <a:lnTo>
                      <a:pt x="553" y="857"/>
                    </a:lnTo>
                    <a:lnTo>
                      <a:pt x="563" y="857"/>
                    </a:lnTo>
                    <a:lnTo>
                      <a:pt x="567" y="862"/>
                    </a:lnTo>
                    <a:lnTo>
                      <a:pt x="577" y="876"/>
                    </a:lnTo>
                    <a:lnTo>
                      <a:pt x="605" y="898"/>
                    </a:lnTo>
                    <a:lnTo>
                      <a:pt x="605" y="898"/>
                    </a:lnTo>
                    <a:lnTo>
                      <a:pt x="607" y="905"/>
                    </a:lnTo>
                    <a:lnTo>
                      <a:pt x="619" y="917"/>
                    </a:lnTo>
                    <a:lnTo>
                      <a:pt x="638" y="933"/>
                    </a:lnTo>
                    <a:lnTo>
                      <a:pt x="648" y="947"/>
                    </a:lnTo>
                    <a:lnTo>
                      <a:pt x="650" y="959"/>
                    </a:lnTo>
                    <a:lnTo>
                      <a:pt x="659" y="978"/>
                    </a:lnTo>
                    <a:lnTo>
                      <a:pt x="676" y="1004"/>
                    </a:lnTo>
                    <a:lnTo>
                      <a:pt x="683" y="1018"/>
                    </a:lnTo>
                    <a:lnTo>
                      <a:pt x="683" y="1021"/>
                    </a:lnTo>
                    <a:lnTo>
                      <a:pt x="683" y="1028"/>
                    </a:lnTo>
                    <a:lnTo>
                      <a:pt x="688" y="1042"/>
                    </a:lnTo>
                    <a:lnTo>
                      <a:pt x="697" y="1052"/>
                    </a:lnTo>
                    <a:lnTo>
                      <a:pt x="709" y="1061"/>
                    </a:lnTo>
                    <a:lnTo>
                      <a:pt x="721" y="1075"/>
                    </a:lnTo>
                    <a:lnTo>
                      <a:pt x="735" y="1099"/>
                    </a:lnTo>
                    <a:lnTo>
                      <a:pt x="749" y="1115"/>
                    </a:lnTo>
                    <a:lnTo>
                      <a:pt x="768" y="1127"/>
                    </a:lnTo>
                    <a:lnTo>
                      <a:pt x="778" y="1139"/>
                    </a:lnTo>
                    <a:lnTo>
                      <a:pt x="780" y="1149"/>
                    </a:lnTo>
                    <a:lnTo>
                      <a:pt x="780" y="1158"/>
                    </a:lnTo>
                    <a:lnTo>
                      <a:pt x="778" y="1165"/>
                    </a:lnTo>
                    <a:lnTo>
                      <a:pt x="780" y="1172"/>
                    </a:lnTo>
                    <a:lnTo>
                      <a:pt x="785" y="1179"/>
                    </a:lnTo>
                    <a:lnTo>
                      <a:pt x="785" y="1186"/>
                    </a:lnTo>
                    <a:lnTo>
                      <a:pt x="785" y="1198"/>
                    </a:lnTo>
                    <a:lnTo>
                      <a:pt x="785" y="1201"/>
                    </a:lnTo>
                    <a:lnTo>
                      <a:pt x="785" y="1201"/>
                    </a:lnTo>
                    <a:lnTo>
                      <a:pt x="785" y="1203"/>
                    </a:lnTo>
                    <a:lnTo>
                      <a:pt x="801" y="1222"/>
                    </a:lnTo>
                    <a:lnTo>
                      <a:pt x="811" y="1239"/>
                    </a:lnTo>
                    <a:lnTo>
                      <a:pt x="818" y="1262"/>
                    </a:lnTo>
                    <a:lnTo>
                      <a:pt x="818" y="1262"/>
                    </a:lnTo>
                    <a:lnTo>
                      <a:pt x="825" y="1276"/>
                    </a:lnTo>
                    <a:lnTo>
                      <a:pt x="835" y="1284"/>
                    </a:lnTo>
                    <a:lnTo>
                      <a:pt x="851" y="1286"/>
                    </a:lnTo>
                    <a:lnTo>
                      <a:pt x="865" y="1291"/>
                    </a:lnTo>
                    <a:lnTo>
                      <a:pt x="872" y="1298"/>
                    </a:lnTo>
                    <a:lnTo>
                      <a:pt x="884" y="1302"/>
                    </a:lnTo>
                    <a:lnTo>
                      <a:pt x="896" y="1305"/>
                    </a:lnTo>
                    <a:lnTo>
                      <a:pt x="910" y="1310"/>
                    </a:lnTo>
                    <a:lnTo>
                      <a:pt x="922" y="1319"/>
                    </a:lnTo>
                    <a:lnTo>
                      <a:pt x="943" y="1324"/>
                    </a:lnTo>
                    <a:lnTo>
                      <a:pt x="976" y="1326"/>
                    </a:lnTo>
                    <a:lnTo>
                      <a:pt x="1002" y="1331"/>
                    </a:lnTo>
                    <a:lnTo>
                      <a:pt x="1019" y="1343"/>
                    </a:lnTo>
                    <a:lnTo>
                      <a:pt x="1026" y="1345"/>
                    </a:lnTo>
                    <a:lnTo>
                      <a:pt x="1028" y="1345"/>
                    </a:lnTo>
                    <a:lnTo>
                      <a:pt x="1028" y="1343"/>
                    </a:lnTo>
                    <a:lnTo>
                      <a:pt x="1031" y="1340"/>
                    </a:lnTo>
                    <a:lnTo>
                      <a:pt x="1038" y="1336"/>
                    </a:lnTo>
                    <a:lnTo>
                      <a:pt x="1052" y="1333"/>
                    </a:lnTo>
                    <a:lnTo>
                      <a:pt x="1052" y="1324"/>
                    </a:lnTo>
                    <a:lnTo>
                      <a:pt x="1052" y="1321"/>
                    </a:lnTo>
                    <a:lnTo>
                      <a:pt x="1045" y="1319"/>
                    </a:lnTo>
                    <a:lnTo>
                      <a:pt x="1021" y="1279"/>
                    </a:lnTo>
                    <a:lnTo>
                      <a:pt x="1017" y="1269"/>
                    </a:lnTo>
                    <a:lnTo>
                      <a:pt x="1014" y="1243"/>
                    </a:lnTo>
                    <a:lnTo>
                      <a:pt x="1010" y="1234"/>
                    </a:lnTo>
                    <a:lnTo>
                      <a:pt x="1005" y="1215"/>
                    </a:lnTo>
                    <a:lnTo>
                      <a:pt x="1002" y="1208"/>
                    </a:lnTo>
                    <a:lnTo>
                      <a:pt x="1007" y="1198"/>
                    </a:lnTo>
                    <a:lnTo>
                      <a:pt x="1012" y="1189"/>
                    </a:lnTo>
                    <a:lnTo>
                      <a:pt x="1012" y="1182"/>
                    </a:lnTo>
                    <a:lnTo>
                      <a:pt x="1010" y="1175"/>
                    </a:lnTo>
                    <a:lnTo>
                      <a:pt x="986" y="1168"/>
                    </a:lnTo>
                    <a:lnTo>
                      <a:pt x="976" y="1146"/>
                    </a:lnTo>
                    <a:lnTo>
                      <a:pt x="986" y="1156"/>
                    </a:lnTo>
                    <a:lnTo>
                      <a:pt x="1005" y="1165"/>
                    </a:lnTo>
                    <a:lnTo>
                      <a:pt x="1010" y="1165"/>
                    </a:lnTo>
                    <a:lnTo>
                      <a:pt x="1014" y="1163"/>
                    </a:lnTo>
                    <a:lnTo>
                      <a:pt x="1021" y="1151"/>
                    </a:lnTo>
                    <a:lnTo>
                      <a:pt x="1031" y="1120"/>
                    </a:lnTo>
                    <a:lnTo>
                      <a:pt x="1014" y="1099"/>
                    </a:lnTo>
                    <a:lnTo>
                      <a:pt x="1017" y="1096"/>
                    </a:lnTo>
                    <a:lnTo>
                      <a:pt x="1021" y="1094"/>
                    </a:lnTo>
                    <a:lnTo>
                      <a:pt x="1033" y="1096"/>
                    </a:lnTo>
                    <a:lnTo>
                      <a:pt x="1043" y="1092"/>
                    </a:lnTo>
                    <a:lnTo>
                      <a:pt x="1054" y="1078"/>
                    </a:lnTo>
                    <a:lnTo>
                      <a:pt x="1059" y="1066"/>
                    </a:lnTo>
                    <a:lnTo>
                      <a:pt x="1045" y="1070"/>
                    </a:lnTo>
                    <a:lnTo>
                      <a:pt x="1045" y="1063"/>
                    </a:lnTo>
                    <a:lnTo>
                      <a:pt x="1045" y="1059"/>
                    </a:lnTo>
                    <a:lnTo>
                      <a:pt x="1050" y="1056"/>
                    </a:lnTo>
                    <a:lnTo>
                      <a:pt x="1059" y="1056"/>
                    </a:lnTo>
                    <a:lnTo>
                      <a:pt x="1066" y="1052"/>
                    </a:lnTo>
                    <a:lnTo>
                      <a:pt x="1069" y="1049"/>
                    </a:lnTo>
                    <a:lnTo>
                      <a:pt x="1071" y="1054"/>
                    </a:lnTo>
                    <a:lnTo>
                      <a:pt x="1073" y="1056"/>
                    </a:lnTo>
                    <a:lnTo>
                      <a:pt x="1080" y="1052"/>
                    </a:lnTo>
                    <a:lnTo>
                      <a:pt x="1083" y="1049"/>
                    </a:lnTo>
                    <a:lnTo>
                      <a:pt x="1085" y="1035"/>
                    </a:lnTo>
                    <a:lnTo>
                      <a:pt x="1085" y="1023"/>
                    </a:lnTo>
                    <a:lnTo>
                      <a:pt x="1097" y="1033"/>
                    </a:lnTo>
                    <a:lnTo>
                      <a:pt x="1111" y="1028"/>
                    </a:lnTo>
                    <a:lnTo>
                      <a:pt x="1118" y="1023"/>
                    </a:lnTo>
                    <a:lnTo>
                      <a:pt x="1125" y="1016"/>
                    </a:lnTo>
                    <a:lnTo>
                      <a:pt x="1121" y="1014"/>
                    </a:lnTo>
                    <a:lnTo>
                      <a:pt x="1114" y="1014"/>
                    </a:lnTo>
                    <a:lnTo>
                      <a:pt x="1099" y="985"/>
                    </a:lnTo>
                    <a:lnTo>
                      <a:pt x="1104" y="983"/>
                    </a:lnTo>
                    <a:lnTo>
                      <a:pt x="1107" y="985"/>
                    </a:lnTo>
                    <a:lnTo>
                      <a:pt x="1109" y="988"/>
                    </a:lnTo>
                    <a:lnTo>
                      <a:pt x="1114" y="992"/>
                    </a:lnTo>
                    <a:lnTo>
                      <a:pt x="1123" y="999"/>
                    </a:lnTo>
                    <a:lnTo>
                      <a:pt x="1130" y="995"/>
                    </a:lnTo>
                    <a:lnTo>
                      <a:pt x="1130" y="990"/>
                    </a:lnTo>
                    <a:lnTo>
                      <a:pt x="1142" y="990"/>
                    </a:lnTo>
                    <a:lnTo>
                      <a:pt x="1161" y="995"/>
                    </a:lnTo>
                    <a:lnTo>
                      <a:pt x="1170" y="992"/>
                    </a:lnTo>
                    <a:lnTo>
                      <a:pt x="1159" y="1002"/>
                    </a:lnTo>
                    <a:lnTo>
                      <a:pt x="1147" y="1011"/>
                    </a:lnTo>
                    <a:lnTo>
                      <a:pt x="1154" y="1009"/>
                    </a:lnTo>
                    <a:lnTo>
                      <a:pt x="1170" y="997"/>
                    </a:lnTo>
                    <a:lnTo>
                      <a:pt x="1189" y="990"/>
                    </a:lnTo>
                    <a:lnTo>
                      <a:pt x="1203" y="980"/>
                    </a:lnTo>
                    <a:lnTo>
                      <a:pt x="1211" y="976"/>
                    </a:lnTo>
                    <a:lnTo>
                      <a:pt x="1241" y="954"/>
                    </a:lnTo>
                    <a:lnTo>
                      <a:pt x="1253" y="947"/>
                    </a:lnTo>
                    <a:lnTo>
                      <a:pt x="1265" y="931"/>
                    </a:lnTo>
                    <a:lnTo>
                      <a:pt x="1267" y="919"/>
                    </a:lnTo>
                    <a:lnTo>
                      <a:pt x="1279" y="907"/>
                    </a:lnTo>
                    <a:lnTo>
                      <a:pt x="1293" y="893"/>
                    </a:lnTo>
                    <a:lnTo>
                      <a:pt x="1286" y="881"/>
                    </a:lnTo>
                    <a:lnTo>
                      <a:pt x="1282" y="874"/>
                    </a:lnTo>
                    <a:lnTo>
                      <a:pt x="1277" y="853"/>
                    </a:lnTo>
                    <a:lnTo>
                      <a:pt x="1282" y="850"/>
                    </a:lnTo>
                    <a:lnTo>
                      <a:pt x="1286" y="855"/>
                    </a:lnTo>
                    <a:lnTo>
                      <a:pt x="1291" y="855"/>
                    </a:lnTo>
                    <a:lnTo>
                      <a:pt x="1298" y="843"/>
                    </a:lnTo>
                    <a:lnTo>
                      <a:pt x="1308" y="843"/>
                    </a:lnTo>
                    <a:lnTo>
                      <a:pt x="1310" y="855"/>
                    </a:lnTo>
                    <a:lnTo>
                      <a:pt x="1305" y="869"/>
                    </a:lnTo>
                    <a:lnTo>
                      <a:pt x="1310" y="872"/>
                    </a:lnTo>
                    <a:lnTo>
                      <a:pt x="1324" y="867"/>
                    </a:lnTo>
                    <a:lnTo>
                      <a:pt x="1334" y="867"/>
                    </a:lnTo>
                    <a:lnTo>
                      <a:pt x="1308" y="886"/>
                    </a:lnTo>
                    <a:lnTo>
                      <a:pt x="1308" y="891"/>
                    </a:lnTo>
                    <a:lnTo>
                      <a:pt x="1326" y="876"/>
                    </a:lnTo>
                    <a:lnTo>
                      <a:pt x="1379" y="850"/>
                    </a:lnTo>
                    <a:lnTo>
                      <a:pt x="1402" y="846"/>
                    </a:lnTo>
                    <a:lnTo>
                      <a:pt x="1402" y="841"/>
                    </a:lnTo>
                    <a:lnTo>
                      <a:pt x="1395" y="829"/>
                    </a:lnTo>
                    <a:lnTo>
                      <a:pt x="1405" y="808"/>
                    </a:lnTo>
                    <a:lnTo>
                      <a:pt x="1412" y="808"/>
                    </a:lnTo>
                    <a:lnTo>
                      <a:pt x="1416" y="796"/>
                    </a:lnTo>
                    <a:lnTo>
                      <a:pt x="1419" y="791"/>
                    </a:lnTo>
                    <a:lnTo>
                      <a:pt x="1416" y="770"/>
                    </a:lnTo>
                    <a:lnTo>
                      <a:pt x="1412" y="763"/>
                    </a:lnTo>
                    <a:lnTo>
                      <a:pt x="1412" y="758"/>
                    </a:lnTo>
                    <a:lnTo>
                      <a:pt x="1416" y="746"/>
                    </a:lnTo>
                    <a:lnTo>
                      <a:pt x="1414" y="734"/>
                    </a:lnTo>
                    <a:lnTo>
                      <a:pt x="1419" y="720"/>
                    </a:lnTo>
                    <a:lnTo>
                      <a:pt x="1423" y="713"/>
                    </a:lnTo>
                    <a:lnTo>
                      <a:pt x="1428" y="699"/>
                    </a:lnTo>
                    <a:lnTo>
                      <a:pt x="1428" y="692"/>
                    </a:lnTo>
                    <a:lnTo>
                      <a:pt x="1431" y="685"/>
                    </a:lnTo>
                    <a:lnTo>
                      <a:pt x="1428" y="677"/>
                    </a:lnTo>
                    <a:lnTo>
                      <a:pt x="1431" y="670"/>
                    </a:lnTo>
                    <a:close/>
                  </a:path>
                </a:pathLst>
              </a:custGeom>
              <a:noFill/>
              <a:ln w="38100">
                <a:solidFill>
                  <a:srgbClr val="D4AF37"/>
                </a:solidFill>
                <a:round/>
                <a:headEnd/>
                <a:tailEnd/>
              </a:ln>
            </p:spPr>
            <p:txBody>
              <a:bodyPr/>
              <a:lstStyle/>
              <a:p>
                <a:pPr>
                  <a:spcBef>
                    <a:spcPts val="0"/>
                  </a:spcBef>
                  <a:defRPr/>
                </a:pPr>
                <a:endParaRPr lang="en-US" sz="1200">
                  <a:latin typeface="Arial"/>
                  <a:ea typeface="+mn-ea"/>
                  <a:cs typeface="Arial"/>
                </a:endParaRPr>
              </a:p>
            </p:txBody>
          </p:sp>
          <p:cxnSp>
            <p:nvCxnSpPr>
              <p:cNvPr id="13" name="直接连接符 12"/>
              <p:cNvCxnSpPr/>
              <p:nvPr/>
            </p:nvCxnSpPr>
            <p:spPr>
              <a:xfrm flipH="1">
                <a:off x="2895500" y="9753600"/>
                <a:ext cx="3338287" cy="0"/>
              </a:xfrm>
              <a:prstGeom prst="line">
                <a:avLst/>
              </a:prstGeom>
              <a:noFill/>
              <a:ln w="38100" cap="flat">
                <a:solidFill>
                  <a:srgbClr val="D4AF37"/>
                </a:solidFill>
                <a:prstDash val="lgDash"/>
                <a:miter lim="400000"/>
              </a:ln>
              <a:effectLst/>
            </p:spPr>
            <p:style>
              <a:lnRef idx="0">
                <a:scrgbClr r="0" g="0" b="0"/>
              </a:lnRef>
              <a:fillRef idx="0">
                <a:scrgbClr r="0" g="0" b="0"/>
              </a:fillRef>
              <a:effectRef idx="0">
                <a:scrgbClr r="0" g="0" b="0"/>
              </a:effectRef>
              <a:fontRef idx="none"/>
            </p:style>
          </p:cxnSp>
          <p:sp>
            <p:nvSpPr>
              <p:cNvPr id="14" name="文本框 13"/>
              <p:cNvSpPr txBox="1"/>
              <p:nvPr/>
            </p:nvSpPr>
            <p:spPr>
              <a:xfrm>
                <a:off x="2895500" y="8777023"/>
                <a:ext cx="989052" cy="9983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altLang="zh-CN" sz="2800" b="1" i="0" u="none" strike="noStrike" cap="none" spc="0" normalizeH="0" baseline="0" dirty="0">
                    <a:ln>
                      <a:noFill/>
                    </a:ln>
                    <a:solidFill>
                      <a:srgbClr val="D4AF37"/>
                    </a:solidFill>
                    <a:effectLst/>
                    <a:uFillTx/>
                    <a:latin typeface="Avenir Next Medium"/>
                    <a:ea typeface="Avenir Next Medium"/>
                    <a:cs typeface="Avenir Next Medium"/>
                    <a:sym typeface="Avenir Next Medium"/>
                  </a:rPr>
                  <a:t>Texas</a:t>
                </a:r>
                <a:endParaRPr kumimoji="0" lang="zh-CN" altLang="en-US" sz="2800" b="1" i="0" u="none" strike="noStrike" cap="none" spc="0" normalizeH="0" baseline="0" dirty="0">
                  <a:ln>
                    <a:noFill/>
                  </a:ln>
                  <a:solidFill>
                    <a:srgbClr val="D4AF37"/>
                  </a:solidFill>
                  <a:effectLst/>
                  <a:uFillTx/>
                  <a:latin typeface="Avenir Next Medium"/>
                  <a:ea typeface="Avenir Next Medium"/>
                  <a:cs typeface="Avenir Next Medium"/>
                  <a:sym typeface="Avenir Next Medium"/>
                </a:endParaRPr>
              </a:p>
            </p:txBody>
          </p:sp>
        </p:grpSp>
        <p:grpSp>
          <p:nvGrpSpPr>
            <p:cNvPr id="17" name="组合 16"/>
            <p:cNvGrpSpPr/>
            <p:nvPr/>
          </p:nvGrpSpPr>
          <p:grpSpPr>
            <a:xfrm>
              <a:off x="7607516" y="8984344"/>
              <a:ext cx="2222686" cy="2383137"/>
              <a:chOff x="7607516" y="8984344"/>
              <a:chExt cx="2222686" cy="2383137"/>
            </a:xfrm>
          </p:grpSpPr>
          <p:sp>
            <p:nvSpPr>
              <p:cNvPr id="10" name="Freeform 50"/>
              <p:cNvSpPr>
                <a:spLocks noEditPoints="1"/>
              </p:cNvSpPr>
              <p:nvPr/>
            </p:nvSpPr>
            <p:spPr bwMode="auto">
              <a:xfrm rot="272984">
                <a:off x="8338202" y="8984344"/>
                <a:ext cx="1492000" cy="1253796"/>
              </a:xfrm>
              <a:custGeom>
                <a:avLst/>
                <a:gdLst/>
                <a:ahLst/>
                <a:cxnLst>
                  <a:cxn ang="0">
                    <a:pos x="690" y="535"/>
                  </a:cxn>
                  <a:cxn ang="0">
                    <a:pos x="697" y="547"/>
                  </a:cxn>
                  <a:cxn ang="0">
                    <a:pos x="766" y="779"/>
                  </a:cxn>
                  <a:cxn ang="0">
                    <a:pos x="887" y="398"/>
                  </a:cxn>
                  <a:cxn ang="0">
                    <a:pos x="319" y="206"/>
                  </a:cxn>
                  <a:cxn ang="0">
                    <a:pos x="333" y="196"/>
                  </a:cxn>
                  <a:cxn ang="0">
                    <a:pos x="790" y="767"/>
                  </a:cxn>
                  <a:cxn ang="0">
                    <a:pos x="910" y="665"/>
                  </a:cxn>
                  <a:cxn ang="0">
                    <a:pos x="922" y="641"/>
                  </a:cxn>
                  <a:cxn ang="0">
                    <a:pos x="889" y="701"/>
                  </a:cxn>
                  <a:cxn ang="0">
                    <a:pos x="898" y="421"/>
                  </a:cxn>
                  <a:cxn ang="0">
                    <a:pos x="785" y="246"/>
                  </a:cxn>
                  <a:cxn ang="0">
                    <a:pos x="799" y="246"/>
                  </a:cxn>
                  <a:cxn ang="0">
                    <a:pos x="806" y="265"/>
                  </a:cxn>
                  <a:cxn ang="0">
                    <a:pos x="842" y="329"/>
                  </a:cxn>
                  <a:cxn ang="0">
                    <a:pos x="820" y="258"/>
                  </a:cxn>
                  <a:cxn ang="0">
                    <a:pos x="686" y="57"/>
                  </a:cxn>
                  <a:cxn ang="0">
                    <a:pos x="612" y="0"/>
                  </a:cxn>
                  <a:cxn ang="0">
                    <a:pos x="610" y="45"/>
                  </a:cxn>
                  <a:cxn ang="0">
                    <a:pos x="591" y="50"/>
                  </a:cxn>
                  <a:cxn ang="0">
                    <a:pos x="518" y="47"/>
                  </a:cxn>
                  <a:cxn ang="0">
                    <a:pos x="414" y="61"/>
                  </a:cxn>
                  <a:cxn ang="0">
                    <a:pos x="309" y="73"/>
                  </a:cxn>
                  <a:cxn ang="0">
                    <a:pos x="210" y="54"/>
                  </a:cxn>
                  <a:cxn ang="0">
                    <a:pos x="0" y="87"/>
                  </a:cxn>
                  <a:cxn ang="0">
                    <a:pos x="23" y="142"/>
                  </a:cxn>
                  <a:cxn ang="0">
                    <a:pos x="26" y="166"/>
                  </a:cxn>
                  <a:cxn ang="0">
                    <a:pos x="54" y="137"/>
                  </a:cxn>
                  <a:cxn ang="0">
                    <a:pos x="75" y="149"/>
                  </a:cxn>
                  <a:cxn ang="0">
                    <a:pos x="116" y="142"/>
                  </a:cxn>
                  <a:cxn ang="0">
                    <a:pos x="168" y="132"/>
                  </a:cxn>
                  <a:cxn ang="0">
                    <a:pos x="210" y="161"/>
                  </a:cxn>
                  <a:cxn ang="0">
                    <a:pos x="224" y="149"/>
                  </a:cxn>
                  <a:cxn ang="0">
                    <a:pos x="262" y="189"/>
                  </a:cxn>
                  <a:cxn ang="0">
                    <a:pos x="257" y="203"/>
                  </a:cxn>
                  <a:cxn ang="0">
                    <a:pos x="317" y="192"/>
                  </a:cxn>
                  <a:cxn ang="0">
                    <a:pos x="369" y="156"/>
                  </a:cxn>
                  <a:cxn ang="0">
                    <a:pos x="563" y="239"/>
                  </a:cxn>
                  <a:cxn ang="0">
                    <a:pos x="579" y="390"/>
                  </a:cxn>
                  <a:cxn ang="0">
                    <a:pos x="605" y="400"/>
                  </a:cxn>
                  <a:cxn ang="0">
                    <a:pos x="605" y="372"/>
                  </a:cxn>
                  <a:cxn ang="0">
                    <a:pos x="626" y="393"/>
                  </a:cxn>
                  <a:cxn ang="0">
                    <a:pos x="612" y="443"/>
                  </a:cxn>
                  <a:cxn ang="0">
                    <a:pos x="674" y="497"/>
                  </a:cxn>
                  <a:cxn ang="0">
                    <a:pos x="695" y="535"/>
                  </a:cxn>
                  <a:cxn ang="0">
                    <a:pos x="712" y="525"/>
                  </a:cxn>
                  <a:cxn ang="0">
                    <a:pos x="764" y="606"/>
                  </a:cxn>
                  <a:cxn ang="0">
                    <a:pos x="842" y="663"/>
                  </a:cxn>
                  <a:cxn ang="0">
                    <a:pos x="823" y="679"/>
                  </a:cxn>
                  <a:cxn ang="0">
                    <a:pos x="901" y="660"/>
                  </a:cxn>
                  <a:cxn ang="0">
                    <a:pos x="924" y="573"/>
                  </a:cxn>
                  <a:cxn ang="0">
                    <a:pos x="846" y="738"/>
                  </a:cxn>
                  <a:cxn ang="0">
                    <a:pos x="868" y="722"/>
                  </a:cxn>
                  <a:cxn ang="0">
                    <a:pos x="804" y="743"/>
                  </a:cxn>
                  <a:cxn ang="0">
                    <a:pos x="816" y="753"/>
                  </a:cxn>
                </a:cxnLst>
                <a:rect l="0" t="0" r="r" b="b"/>
                <a:pathLst>
                  <a:path w="927" h="779">
                    <a:moveTo>
                      <a:pt x="690" y="535"/>
                    </a:moveTo>
                    <a:lnTo>
                      <a:pt x="683" y="523"/>
                    </a:lnTo>
                    <a:lnTo>
                      <a:pt x="678" y="518"/>
                    </a:lnTo>
                    <a:lnTo>
                      <a:pt x="683" y="533"/>
                    </a:lnTo>
                    <a:lnTo>
                      <a:pt x="693" y="542"/>
                    </a:lnTo>
                    <a:lnTo>
                      <a:pt x="690" y="535"/>
                    </a:lnTo>
                    <a:close/>
                    <a:moveTo>
                      <a:pt x="686" y="547"/>
                    </a:moveTo>
                    <a:lnTo>
                      <a:pt x="678" y="540"/>
                    </a:lnTo>
                    <a:lnTo>
                      <a:pt x="681" y="547"/>
                    </a:lnTo>
                    <a:lnTo>
                      <a:pt x="686" y="549"/>
                    </a:lnTo>
                    <a:lnTo>
                      <a:pt x="695" y="551"/>
                    </a:lnTo>
                    <a:lnTo>
                      <a:pt x="697" y="547"/>
                    </a:lnTo>
                    <a:lnTo>
                      <a:pt x="688" y="547"/>
                    </a:lnTo>
                    <a:lnTo>
                      <a:pt x="686" y="547"/>
                    </a:lnTo>
                    <a:close/>
                    <a:moveTo>
                      <a:pt x="768" y="774"/>
                    </a:moveTo>
                    <a:lnTo>
                      <a:pt x="764" y="776"/>
                    </a:lnTo>
                    <a:lnTo>
                      <a:pt x="764" y="779"/>
                    </a:lnTo>
                    <a:lnTo>
                      <a:pt x="766" y="779"/>
                    </a:lnTo>
                    <a:lnTo>
                      <a:pt x="771" y="776"/>
                    </a:lnTo>
                    <a:lnTo>
                      <a:pt x="771" y="774"/>
                    </a:lnTo>
                    <a:lnTo>
                      <a:pt x="768" y="774"/>
                    </a:lnTo>
                    <a:close/>
                    <a:moveTo>
                      <a:pt x="875" y="388"/>
                    </a:moveTo>
                    <a:lnTo>
                      <a:pt x="889" y="407"/>
                    </a:lnTo>
                    <a:lnTo>
                      <a:pt x="887" y="398"/>
                    </a:lnTo>
                    <a:lnTo>
                      <a:pt x="858" y="353"/>
                    </a:lnTo>
                    <a:lnTo>
                      <a:pt x="851" y="341"/>
                    </a:lnTo>
                    <a:lnTo>
                      <a:pt x="844" y="334"/>
                    </a:lnTo>
                    <a:lnTo>
                      <a:pt x="856" y="357"/>
                    </a:lnTo>
                    <a:lnTo>
                      <a:pt x="875" y="388"/>
                    </a:lnTo>
                    <a:close/>
                    <a:moveTo>
                      <a:pt x="319" y="206"/>
                    </a:moveTo>
                    <a:lnTo>
                      <a:pt x="307" y="213"/>
                    </a:lnTo>
                    <a:lnTo>
                      <a:pt x="300" y="213"/>
                    </a:lnTo>
                    <a:lnTo>
                      <a:pt x="293" y="215"/>
                    </a:lnTo>
                    <a:lnTo>
                      <a:pt x="305" y="218"/>
                    </a:lnTo>
                    <a:lnTo>
                      <a:pt x="317" y="211"/>
                    </a:lnTo>
                    <a:lnTo>
                      <a:pt x="333" y="196"/>
                    </a:lnTo>
                    <a:lnTo>
                      <a:pt x="326" y="199"/>
                    </a:lnTo>
                    <a:lnTo>
                      <a:pt x="319" y="206"/>
                    </a:lnTo>
                    <a:close/>
                    <a:moveTo>
                      <a:pt x="790" y="755"/>
                    </a:moveTo>
                    <a:lnTo>
                      <a:pt x="787" y="762"/>
                    </a:lnTo>
                    <a:lnTo>
                      <a:pt x="783" y="769"/>
                    </a:lnTo>
                    <a:lnTo>
                      <a:pt x="790" y="767"/>
                    </a:lnTo>
                    <a:lnTo>
                      <a:pt x="794" y="765"/>
                    </a:lnTo>
                    <a:lnTo>
                      <a:pt x="792" y="760"/>
                    </a:lnTo>
                    <a:lnTo>
                      <a:pt x="790" y="755"/>
                    </a:lnTo>
                    <a:close/>
                    <a:moveTo>
                      <a:pt x="913" y="649"/>
                    </a:moveTo>
                    <a:lnTo>
                      <a:pt x="915" y="658"/>
                    </a:lnTo>
                    <a:lnTo>
                      <a:pt x="910" y="665"/>
                    </a:lnTo>
                    <a:lnTo>
                      <a:pt x="905" y="670"/>
                    </a:lnTo>
                    <a:lnTo>
                      <a:pt x="903" y="677"/>
                    </a:lnTo>
                    <a:lnTo>
                      <a:pt x="896" y="691"/>
                    </a:lnTo>
                    <a:lnTo>
                      <a:pt x="894" y="698"/>
                    </a:lnTo>
                    <a:lnTo>
                      <a:pt x="913" y="670"/>
                    </a:lnTo>
                    <a:lnTo>
                      <a:pt x="922" y="641"/>
                    </a:lnTo>
                    <a:lnTo>
                      <a:pt x="920" y="641"/>
                    </a:lnTo>
                    <a:lnTo>
                      <a:pt x="913" y="649"/>
                    </a:lnTo>
                    <a:close/>
                    <a:moveTo>
                      <a:pt x="887" y="708"/>
                    </a:moveTo>
                    <a:lnTo>
                      <a:pt x="889" y="705"/>
                    </a:lnTo>
                    <a:lnTo>
                      <a:pt x="891" y="701"/>
                    </a:lnTo>
                    <a:lnTo>
                      <a:pt x="889" y="701"/>
                    </a:lnTo>
                    <a:lnTo>
                      <a:pt x="887" y="708"/>
                    </a:lnTo>
                    <a:close/>
                    <a:moveTo>
                      <a:pt x="922" y="540"/>
                    </a:moveTo>
                    <a:lnTo>
                      <a:pt x="920" y="483"/>
                    </a:lnTo>
                    <a:lnTo>
                      <a:pt x="913" y="454"/>
                    </a:lnTo>
                    <a:lnTo>
                      <a:pt x="903" y="431"/>
                    </a:lnTo>
                    <a:lnTo>
                      <a:pt x="898" y="421"/>
                    </a:lnTo>
                    <a:lnTo>
                      <a:pt x="884" y="409"/>
                    </a:lnTo>
                    <a:lnTo>
                      <a:pt x="813" y="298"/>
                    </a:lnTo>
                    <a:lnTo>
                      <a:pt x="809" y="289"/>
                    </a:lnTo>
                    <a:lnTo>
                      <a:pt x="799" y="274"/>
                    </a:lnTo>
                    <a:lnTo>
                      <a:pt x="790" y="253"/>
                    </a:lnTo>
                    <a:lnTo>
                      <a:pt x="785" y="246"/>
                    </a:lnTo>
                    <a:lnTo>
                      <a:pt x="780" y="232"/>
                    </a:lnTo>
                    <a:lnTo>
                      <a:pt x="783" y="229"/>
                    </a:lnTo>
                    <a:lnTo>
                      <a:pt x="787" y="232"/>
                    </a:lnTo>
                    <a:lnTo>
                      <a:pt x="787" y="239"/>
                    </a:lnTo>
                    <a:lnTo>
                      <a:pt x="790" y="244"/>
                    </a:lnTo>
                    <a:lnTo>
                      <a:pt x="799" y="246"/>
                    </a:lnTo>
                    <a:lnTo>
                      <a:pt x="801" y="248"/>
                    </a:lnTo>
                    <a:lnTo>
                      <a:pt x="797" y="258"/>
                    </a:lnTo>
                    <a:lnTo>
                      <a:pt x="799" y="265"/>
                    </a:lnTo>
                    <a:lnTo>
                      <a:pt x="806" y="279"/>
                    </a:lnTo>
                    <a:lnTo>
                      <a:pt x="809" y="274"/>
                    </a:lnTo>
                    <a:lnTo>
                      <a:pt x="806" y="265"/>
                    </a:lnTo>
                    <a:lnTo>
                      <a:pt x="809" y="256"/>
                    </a:lnTo>
                    <a:lnTo>
                      <a:pt x="811" y="256"/>
                    </a:lnTo>
                    <a:lnTo>
                      <a:pt x="813" y="279"/>
                    </a:lnTo>
                    <a:lnTo>
                      <a:pt x="818" y="298"/>
                    </a:lnTo>
                    <a:lnTo>
                      <a:pt x="837" y="324"/>
                    </a:lnTo>
                    <a:lnTo>
                      <a:pt x="842" y="329"/>
                    </a:lnTo>
                    <a:lnTo>
                      <a:pt x="830" y="310"/>
                    </a:lnTo>
                    <a:lnTo>
                      <a:pt x="823" y="296"/>
                    </a:lnTo>
                    <a:lnTo>
                      <a:pt x="818" y="284"/>
                    </a:lnTo>
                    <a:lnTo>
                      <a:pt x="818" y="274"/>
                    </a:lnTo>
                    <a:lnTo>
                      <a:pt x="818" y="265"/>
                    </a:lnTo>
                    <a:lnTo>
                      <a:pt x="820" y="258"/>
                    </a:lnTo>
                    <a:lnTo>
                      <a:pt x="816" y="248"/>
                    </a:lnTo>
                    <a:lnTo>
                      <a:pt x="766" y="196"/>
                    </a:lnTo>
                    <a:lnTo>
                      <a:pt x="735" y="151"/>
                    </a:lnTo>
                    <a:lnTo>
                      <a:pt x="712" y="111"/>
                    </a:lnTo>
                    <a:lnTo>
                      <a:pt x="693" y="71"/>
                    </a:lnTo>
                    <a:lnTo>
                      <a:pt x="686" y="57"/>
                    </a:lnTo>
                    <a:lnTo>
                      <a:pt x="669" y="12"/>
                    </a:lnTo>
                    <a:lnTo>
                      <a:pt x="662" y="0"/>
                    </a:lnTo>
                    <a:lnTo>
                      <a:pt x="643" y="5"/>
                    </a:lnTo>
                    <a:lnTo>
                      <a:pt x="619" y="0"/>
                    </a:lnTo>
                    <a:lnTo>
                      <a:pt x="612" y="0"/>
                    </a:lnTo>
                    <a:lnTo>
                      <a:pt x="612" y="0"/>
                    </a:lnTo>
                    <a:lnTo>
                      <a:pt x="610" y="5"/>
                    </a:lnTo>
                    <a:lnTo>
                      <a:pt x="605" y="7"/>
                    </a:lnTo>
                    <a:lnTo>
                      <a:pt x="605" y="14"/>
                    </a:lnTo>
                    <a:lnTo>
                      <a:pt x="605" y="24"/>
                    </a:lnTo>
                    <a:lnTo>
                      <a:pt x="610" y="35"/>
                    </a:lnTo>
                    <a:lnTo>
                      <a:pt x="610" y="45"/>
                    </a:lnTo>
                    <a:lnTo>
                      <a:pt x="610" y="54"/>
                    </a:lnTo>
                    <a:lnTo>
                      <a:pt x="605" y="59"/>
                    </a:lnTo>
                    <a:lnTo>
                      <a:pt x="598" y="61"/>
                    </a:lnTo>
                    <a:lnTo>
                      <a:pt x="596" y="59"/>
                    </a:lnTo>
                    <a:lnTo>
                      <a:pt x="593" y="57"/>
                    </a:lnTo>
                    <a:lnTo>
                      <a:pt x="591" y="50"/>
                    </a:lnTo>
                    <a:lnTo>
                      <a:pt x="586" y="42"/>
                    </a:lnTo>
                    <a:lnTo>
                      <a:pt x="586" y="38"/>
                    </a:lnTo>
                    <a:lnTo>
                      <a:pt x="570" y="40"/>
                    </a:lnTo>
                    <a:lnTo>
                      <a:pt x="551" y="42"/>
                    </a:lnTo>
                    <a:lnTo>
                      <a:pt x="534" y="45"/>
                    </a:lnTo>
                    <a:lnTo>
                      <a:pt x="518" y="47"/>
                    </a:lnTo>
                    <a:lnTo>
                      <a:pt x="499" y="50"/>
                    </a:lnTo>
                    <a:lnTo>
                      <a:pt x="482" y="52"/>
                    </a:lnTo>
                    <a:lnTo>
                      <a:pt x="466" y="54"/>
                    </a:lnTo>
                    <a:lnTo>
                      <a:pt x="447" y="57"/>
                    </a:lnTo>
                    <a:lnTo>
                      <a:pt x="430" y="59"/>
                    </a:lnTo>
                    <a:lnTo>
                      <a:pt x="414" y="61"/>
                    </a:lnTo>
                    <a:lnTo>
                      <a:pt x="395" y="64"/>
                    </a:lnTo>
                    <a:lnTo>
                      <a:pt x="378" y="66"/>
                    </a:lnTo>
                    <a:lnTo>
                      <a:pt x="361" y="68"/>
                    </a:lnTo>
                    <a:lnTo>
                      <a:pt x="343" y="68"/>
                    </a:lnTo>
                    <a:lnTo>
                      <a:pt x="326" y="71"/>
                    </a:lnTo>
                    <a:lnTo>
                      <a:pt x="309" y="73"/>
                    </a:lnTo>
                    <a:lnTo>
                      <a:pt x="298" y="76"/>
                    </a:lnTo>
                    <a:lnTo>
                      <a:pt x="298" y="71"/>
                    </a:lnTo>
                    <a:lnTo>
                      <a:pt x="286" y="52"/>
                    </a:lnTo>
                    <a:lnTo>
                      <a:pt x="279" y="42"/>
                    </a:lnTo>
                    <a:lnTo>
                      <a:pt x="246" y="47"/>
                    </a:lnTo>
                    <a:lnTo>
                      <a:pt x="210" y="54"/>
                    </a:lnTo>
                    <a:lnTo>
                      <a:pt x="175" y="59"/>
                    </a:lnTo>
                    <a:lnTo>
                      <a:pt x="139" y="66"/>
                    </a:lnTo>
                    <a:lnTo>
                      <a:pt x="104" y="71"/>
                    </a:lnTo>
                    <a:lnTo>
                      <a:pt x="71" y="76"/>
                    </a:lnTo>
                    <a:lnTo>
                      <a:pt x="35" y="83"/>
                    </a:lnTo>
                    <a:lnTo>
                      <a:pt x="0" y="87"/>
                    </a:lnTo>
                    <a:lnTo>
                      <a:pt x="0" y="97"/>
                    </a:lnTo>
                    <a:lnTo>
                      <a:pt x="2" y="104"/>
                    </a:lnTo>
                    <a:lnTo>
                      <a:pt x="7" y="111"/>
                    </a:lnTo>
                    <a:lnTo>
                      <a:pt x="23" y="125"/>
                    </a:lnTo>
                    <a:lnTo>
                      <a:pt x="26" y="130"/>
                    </a:lnTo>
                    <a:lnTo>
                      <a:pt x="23" y="142"/>
                    </a:lnTo>
                    <a:lnTo>
                      <a:pt x="26" y="149"/>
                    </a:lnTo>
                    <a:lnTo>
                      <a:pt x="26" y="154"/>
                    </a:lnTo>
                    <a:lnTo>
                      <a:pt x="21" y="158"/>
                    </a:lnTo>
                    <a:lnTo>
                      <a:pt x="21" y="163"/>
                    </a:lnTo>
                    <a:lnTo>
                      <a:pt x="26" y="161"/>
                    </a:lnTo>
                    <a:lnTo>
                      <a:pt x="26" y="166"/>
                    </a:lnTo>
                    <a:lnTo>
                      <a:pt x="21" y="173"/>
                    </a:lnTo>
                    <a:lnTo>
                      <a:pt x="23" y="173"/>
                    </a:lnTo>
                    <a:lnTo>
                      <a:pt x="45" y="166"/>
                    </a:lnTo>
                    <a:lnTo>
                      <a:pt x="47" y="156"/>
                    </a:lnTo>
                    <a:lnTo>
                      <a:pt x="54" y="149"/>
                    </a:lnTo>
                    <a:lnTo>
                      <a:pt x="54" y="137"/>
                    </a:lnTo>
                    <a:lnTo>
                      <a:pt x="59" y="137"/>
                    </a:lnTo>
                    <a:lnTo>
                      <a:pt x="63" y="142"/>
                    </a:lnTo>
                    <a:lnTo>
                      <a:pt x="68" y="135"/>
                    </a:lnTo>
                    <a:lnTo>
                      <a:pt x="71" y="132"/>
                    </a:lnTo>
                    <a:lnTo>
                      <a:pt x="75" y="140"/>
                    </a:lnTo>
                    <a:lnTo>
                      <a:pt x="75" y="149"/>
                    </a:lnTo>
                    <a:lnTo>
                      <a:pt x="61" y="156"/>
                    </a:lnTo>
                    <a:lnTo>
                      <a:pt x="56" y="158"/>
                    </a:lnTo>
                    <a:lnTo>
                      <a:pt x="54" y="163"/>
                    </a:lnTo>
                    <a:lnTo>
                      <a:pt x="78" y="156"/>
                    </a:lnTo>
                    <a:lnTo>
                      <a:pt x="108" y="147"/>
                    </a:lnTo>
                    <a:lnTo>
                      <a:pt x="116" y="142"/>
                    </a:lnTo>
                    <a:lnTo>
                      <a:pt x="125" y="137"/>
                    </a:lnTo>
                    <a:lnTo>
                      <a:pt x="132" y="132"/>
                    </a:lnTo>
                    <a:lnTo>
                      <a:pt x="142" y="132"/>
                    </a:lnTo>
                    <a:lnTo>
                      <a:pt x="153" y="128"/>
                    </a:lnTo>
                    <a:lnTo>
                      <a:pt x="163" y="130"/>
                    </a:lnTo>
                    <a:lnTo>
                      <a:pt x="168" y="132"/>
                    </a:lnTo>
                    <a:lnTo>
                      <a:pt x="170" y="137"/>
                    </a:lnTo>
                    <a:lnTo>
                      <a:pt x="156" y="137"/>
                    </a:lnTo>
                    <a:lnTo>
                      <a:pt x="134" y="144"/>
                    </a:lnTo>
                    <a:lnTo>
                      <a:pt x="165" y="147"/>
                    </a:lnTo>
                    <a:lnTo>
                      <a:pt x="203" y="156"/>
                    </a:lnTo>
                    <a:lnTo>
                      <a:pt x="210" y="161"/>
                    </a:lnTo>
                    <a:lnTo>
                      <a:pt x="212" y="161"/>
                    </a:lnTo>
                    <a:lnTo>
                      <a:pt x="215" y="156"/>
                    </a:lnTo>
                    <a:lnTo>
                      <a:pt x="215" y="151"/>
                    </a:lnTo>
                    <a:lnTo>
                      <a:pt x="220" y="144"/>
                    </a:lnTo>
                    <a:lnTo>
                      <a:pt x="229" y="142"/>
                    </a:lnTo>
                    <a:lnTo>
                      <a:pt x="224" y="149"/>
                    </a:lnTo>
                    <a:lnTo>
                      <a:pt x="224" y="156"/>
                    </a:lnTo>
                    <a:lnTo>
                      <a:pt x="229" y="161"/>
                    </a:lnTo>
                    <a:lnTo>
                      <a:pt x="229" y="163"/>
                    </a:lnTo>
                    <a:lnTo>
                      <a:pt x="224" y="166"/>
                    </a:lnTo>
                    <a:lnTo>
                      <a:pt x="246" y="180"/>
                    </a:lnTo>
                    <a:lnTo>
                      <a:pt x="262" y="189"/>
                    </a:lnTo>
                    <a:lnTo>
                      <a:pt x="269" y="199"/>
                    </a:lnTo>
                    <a:lnTo>
                      <a:pt x="269" y="203"/>
                    </a:lnTo>
                    <a:lnTo>
                      <a:pt x="267" y="206"/>
                    </a:lnTo>
                    <a:lnTo>
                      <a:pt x="262" y="201"/>
                    </a:lnTo>
                    <a:lnTo>
                      <a:pt x="257" y="194"/>
                    </a:lnTo>
                    <a:lnTo>
                      <a:pt x="257" y="203"/>
                    </a:lnTo>
                    <a:lnTo>
                      <a:pt x="265" y="213"/>
                    </a:lnTo>
                    <a:lnTo>
                      <a:pt x="269" y="213"/>
                    </a:lnTo>
                    <a:lnTo>
                      <a:pt x="283" y="208"/>
                    </a:lnTo>
                    <a:lnTo>
                      <a:pt x="300" y="203"/>
                    </a:lnTo>
                    <a:lnTo>
                      <a:pt x="307" y="199"/>
                    </a:lnTo>
                    <a:lnTo>
                      <a:pt x="317" y="192"/>
                    </a:lnTo>
                    <a:lnTo>
                      <a:pt x="326" y="192"/>
                    </a:lnTo>
                    <a:lnTo>
                      <a:pt x="350" y="170"/>
                    </a:lnTo>
                    <a:lnTo>
                      <a:pt x="361" y="168"/>
                    </a:lnTo>
                    <a:lnTo>
                      <a:pt x="369" y="166"/>
                    </a:lnTo>
                    <a:lnTo>
                      <a:pt x="371" y="163"/>
                    </a:lnTo>
                    <a:lnTo>
                      <a:pt x="369" y="156"/>
                    </a:lnTo>
                    <a:lnTo>
                      <a:pt x="369" y="151"/>
                    </a:lnTo>
                    <a:lnTo>
                      <a:pt x="373" y="144"/>
                    </a:lnTo>
                    <a:lnTo>
                      <a:pt x="402" y="135"/>
                    </a:lnTo>
                    <a:lnTo>
                      <a:pt x="442" y="149"/>
                    </a:lnTo>
                    <a:lnTo>
                      <a:pt x="496" y="201"/>
                    </a:lnTo>
                    <a:lnTo>
                      <a:pt x="563" y="239"/>
                    </a:lnTo>
                    <a:lnTo>
                      <a:pt x="579" y="258"/>
                    </a:lnTo>
                    <a:lnTo>
                      <a:pt x="581" y="267"/>
                    </a:lnTo>
                    <a:lnTo>
                      <a:pt x="581" y="272"/>
                    </a:lnTo>
                    <a:lnTo>
                      <a:pt x="586" y="308"/>
                    </a:lnTo>
                    <a:lnTo>
                      <a:pt x="581" y="341"/>
                    </a:lnTo>
                    <a:lnTo>
                      <a:pt x="579" y="390"/>
                    </a:lnTo>
                    <a:lnTo>
                      <a:pt x="584" y="400"/>
                    </a:lnTo>
                    <a:lnTo>
                      <a:pt x="589" y="405"/>
                    </a:lnTo>
                    <a:lnTo>
                      <a:pt x="593" y="407"/>
                    </a:lnTo>
                    <a:lnTo>
                      <a:pt x="596" y="402"/>
                    </a:lnTo>
                    <a:lnTo>
                      <a:pt x="603" y="402"/>
                    </a:lnTo>
                    <a:lnTo>
                      <a:pt x="605" y="400"/>
                    </a:lnTo>
                    <a:lnTo>
                      <a:pt x="605" y="395"/>
                    </a:lnTo>
                    <a:lnTo>
                      <a:pt x="605" y="383"/>
                    </a:lnTo>
                    <a:lnTo>
                      <a:pt x="600" y="381"/>
                    </a:lnTo>
                    <a:lnTo>
                      <a:pt x="596" y="374"/>
                    </a:lnTo>
                    <a:lnTo>
                      <a:pt x="598" y="369"/>
                    </a:lnTo>
                    <a:lnTo>
                      <a:pt x="605" y="372"/>
                    </a:lnTo>
                    <a:lnTo>
                      <a:pt x="615" y="381"/>
                    </a:lnTo>
                    <a:lnTo>
                      <a:pt x="617" y="381"/>
                    </a:lnTo>
                    <a:lnTo>
                      <a:pt x="622" y="376"/>
                    </a:lnTo>
                    <a:lnTo>
                      <a:pt x="626" y="379"/>
                    </a:lnTo>
                    <a:lnTo>
                      <a:pt x="629" y="383"/>
                    </a:lnTo>
                    <a:lnTo>
                      <a:pt x="626" y="393"/>
                    </a:lnTo>
                    <a:lnTo>
                      <a:pt x="619" y="405"/>
                    </a:lnTo>
                    <a:lnTo>
                      <a:pt x="607" y="426"/>
                    </a:lnTo>
                    <a:lnTo>
                      <a:pt x="603" y="428"/>
                    </a:lnTo>
                    <a:lnTo>
                      <a:pt x="600" y="433"/>
                    </a:lnTo>
                    <a:lnTo>
                      <a:pt x="607" y="438"/>
                    </a:lnTo>
                    <a:lnTo>
                      <a:pt x="612" y="443"/>
                    </a:lnTo>
                    <a:lnTo>
                      <a:pt x="641" y="480"/>
                    </a:lnTo>
                    <a:lnTo>
                      <a:pt x="652" y="495"/>
                    </a:lnTo>
                    <a:lnTo>
                      <a:pt x="662" y="502"/>
                    </a:lnTo>
                    <a:lnTo>
                      <a:pt x="667" y="502"/>
                    </a:lnTo>
                    <a:lnTo>
                      <a:pt x="674" y="502"/>
                    </a:lnTo>
                    <a:lnTo>
                      <a:pt x="674" y="497"/>
                    </a:lnTo>
                    <a:lnTo>
                      <a:pt x="671" y="490"/>
                    </a:lnTo>
                    <a:lnTo>
                      <a:pt x="681" y="485"/>
                    </a:lnTo>
                    <a:lnTo>
                      <a:pt x="690" y="483"/>
                    </a:lnTo>
                    <a:lnTo>
                      <a:pt x="686" y="492"/>
                    </a:lnTo>
                    <a:lnTo>
                      <a:pt x="688" y="516"/>
                    </a:lnTo>
                    <a:lnTo>
                      <a:pt x="695" y="535"/>
                    </a:lnTo>
                    <a:lnTo>
                      <a:pt x="700" y="535"/>
                    </a:lnTo>
                    <a:lnTo>
                      <a:pt x="704" y="533"/>
                    </a:lnTo>
                    <a:lnTo>
                      <a:pt x="707" y="523"/>
                    </a:lnTo>
                    <a:lnTo>
                      <a:pt x="712" y="516"/>
                    </a:lnTo>
                    <a:lnTo>
                      <a:pt x="716" y="514"/>
                    </a:lnTo>
                    <a:lnTo>
                      <a:pt x="712" y="525"/>
                    </a:lnTo>
                    <a:lnTo>
                      <a:pt x="707" y="540"/>
                    </a:lnTo>
                    <a:lnTo>
                      <a:pt x="709" y="542"/>
                    </a:lnTo>
                    <a:lnTo>
                      <a:pt x="716" y="544"/>
                    </a:lnTo>
                    <a:lnTo>
                      <a:pt x="730" y="580"/>
                    </a:lnTo>
                    <a:lnTo>
                      <a:pt x="745" y="599"/>
                    </a:lnTo>
                    <a:lnTo>
                      <a:pt x="764" y="606"/>
                    </a:lnTo>
                    <a:lnTo>
                      <a:pt x="787" y="608"/>
                    </a:lnTo>
                    <a:lnTo>
                      <a:pt x="792" y="620"/>
                    </a:lnTo>
                    <a:lnTo>
                      <a:pt x="809" y="637"/>
                    </a:lnTo>
                    <a:lnTo>
                      <a:pt x="825" y="660"/>
                    </a:lnTo>
                    <a:lnTo>
                      <a:pt x="832" y="663"/>
                    </a:lnTo>
                    <a:lnTo>
                      <a:pt x="842" y="663"/>
                    </a:lnTo>
                    <a:lnTo>
                      <a:pt x="846" y="667"/>
                    </a:lnTo>
                    <a:lnTo>
                      <a:pt x="846" y="675"/>
                    </a:lnTo>
                    <a:lnTo>
                      <a:pt x="827" y="665"/>
                    </a:lnTo>
                    <a:lnTo>
                      <a:pt x="825" y="667"/>
                    </a:lnTo>
                    <a:lnTo>
                      <a:pt x="823" y="672"/>
                    </a:lnTo>
                    <a:lnTo>
                      <a:pt x="823" y="679"/>
                    </a:lnTo>
                    <a:lnTo>
                      <a:pt x="830" y="689"/>
                    </a:lnTo>
                    <a:lnTo>
                      <a:pt x="842" y="686"/>
                    </a:lnTo>
                    <a:lnTo>
                      <a:pt x="858" y="677"/>
                    </a:lnTo>
                    <a:lnTo>
                      <a:pt x="872" y="677"/>
                    </a:lnTo>
                    <a:lnTo>
                      <a:pt x="891" y="663"/>
                    </a:lnTo>
                    <a:lnTo>
                      <a:pt x="901" y="660"/>
                    </a:lnTo>
                    <a:lnTo>
                      <a:pt x="910" y="646"/>
                    </a:lnTo>
                    <a:lnTo>
                      <a:pt x="913" y="632"/>
                    </a:lnTo>
                    <a:lnTo>
                      <a:pt x="913" y="608"/>
                    </a:lnTo>
                    <a:lnTo>
                      <a:pt x="917" y="589"/>
                    </a:lnTo>
                    <a:lnTo>
                      <a:pt x="922" y="573"/>
                    </a:lnTo>
                    <a:lnTo>
                      <a:pt x="924" y="573"/>
                    </a:lnTo>
                    <a:lnTo>
                      <a:pt x="924" y="575"/>
                    </a:lnTo>
                    <a:lnTo>
                      <a:pt x="927" y="577"/>
                    </a:lnTo>
                    <a:lnTo>
                      <a:pt x="922" y="540"/>
                    </a:lnTo>
                    <a:close/>
                    <a:moveTo>
                      <a:pt x="837" y="741"/>
                    </a:moveTo>
                    <a:lnTo>
                      <a:pt x="842" y="743"/>
                    </a:lnTo>
                    <a:lnTo>
                      <a:pt x="846" y="738"/>
                    </a:lnTo>
                    <a:lnTo>
                      <a:pt x="853" y="736"/>
                    </a:lnTo>
                    <a:lnTo>
                      <a:pt x="858" y="731"/>
                    </a:lnTo>
                    <a:lnTo>
                      <a:pt x="842" y="738"/>
                    </a:lnTo>
                    <a:lnTo>
                      <a:pt x="837" y="741"/>
                    </a:lnTo>
                    <a:close/>
                    <a:moveTo>
                      <a:pt x="872" y="717"/>
                    </a:moveTo>
                    <a:lnTo>
                      <a:pt x="868" y="722"/>
                    </a:lnTo>
                    <a:lnTo>
                      <a:pt x="868" y="722"/>
                    </a:lnTo>
                    <a:lnTo>
                      <a:pt x="870" y="722"/>
                    </a:lnTo>
                    <a:lnTo>
                      <a:pt x="875" y="720"/>
                    </a:lnTo>
                    <a:lnTo>
                      <a:pt x="875" y="717"/>
                    </a:lnTo>
                    <a:lnTo>
                      <a:pt x="872" y="717"/>
                    </a:lnTo>
                    <a:close/>
                    <a:moveTo>
                      <a:pt x="804" y="743"/>
                    </a:moveTo>
                    <a:lnTo>
                      <a:pt x="804" y="746"/>
                    </a:lnTo>
                    <a:lnTo>
                      <a:pt x="811" y="753"/>
                    </a:lnTo>
                    <a:lnTo>
                      <a:pt x="811" y="757"/>
                    </a:lnTo>
                    <a:lnTo>
                      <a:pt x="813" y="757"/>
                    </a:lnTo>
                    <a:lnTo>
                      <a:pt x="816" y="755"/>
                    </a:lnTo>
                    <a:lnTo>
                      <a:pt x="816" y="753"/>
                    </a:lnTo>
                    <a:lnTo>
                      <a:pt x="816" y="750"/>
                    </a:lnTo>
                    <a:lnTo>
                      <a:pt x="804" y="743"/>
                    </a:lnTo>
                    <a:close/>
                  </a:path>
                </a:pathLst>
              </a:custGeom>
              <a:noFill/>
              <a:ln w="38100">
                <a:solidFill>
                  <a:srgbClr val="D4AF37"/>
                </a:solidFill>
                <a:round/>
                <a:headEnd/>
                <a:tailEnd/>
              </a:ln>
            </p:spPr>
            <p:txBody>
              <a:bodyPr/>
              <a:lstStyle/>
              <a:p>
                <a:pPr>
                  <a:spcBef>
                    <a:spcPts val="0"/>
                  </a:spcBef>
                  <a:defRPr/>
                </a:pPr>
                <a:endParaRPr lang="en-US" sz="1200">
                  <a:latin typeface="Arial"/>
                  <a:ea typeface="+mn-ea"/>
                  <a:cs typeface="Arial"/>
                </a:endParaRPr>
              </a:p>
            </p:txBody>
          </p:sp>
          <p:cxnSp>
            <p:nvCxnSpPr>
              <p:cNvPr id="15" name="直接连接符 14"/>
              <p:cNvCxnSpPr/>
              <p:nvPr/>
            </p:nvCxnSpPr>
            <p:spPr>
              <a:xfrm flipV="1">
                <a:off x="8290824" y="9753600"/>
                <a:ext cx="1087436" cy="1077602"/>
              </a:xfrm>
              <a:prstGeom prst="line">
                <a:avLst/>
              </a:prstGeom>
              <a:noFill/>
              <a:ln w="38100" cap="flat">
                <a:solidFill>
                  <a:srgbClr val="D4AF37"/>
                </a:solidFill>
                <a:prstDash val="lgDash"/>
                <a:miter lim="400000"/>
              </a:ln>
              <a:effectLst/>
            </p:spPr>
            <p:style>
              <a:lnRef idx="0">
                <a:scrgbClr r="0" g="0" b="0"/>
              </a:lnRef>
              <a:fillRef idx="0">
                <a:scrgbClr r="0" g="0" b="0"/>
              </a:fillRef>
              <a:effectRef idx="0">
                <a:scrgbClr r="0" g="0" b="0"/>
              </a:effectRef>
              <a:fontRef idx="none"/>
            </p:style>
          </p:cxnSp>
          <p:sp>
            <p:nvSpPr>
              <p:cNvPr id="16" name="文本框 15"/>
              <p:cNvSpPr txBox="1"/>
              <p:nvPr/>
            </p:nvSpPr>
            <p:spPr>
              <a:xfrm>
                <a:off x="7607516" y="10369132"/>
                <a:ext cx="1176603" cy="9983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altLang="zh-CN" sz="2800" b="1" i="0" u="none" strike="noStrike" cap="none" spc="0" normalizeH="0" baseline="0" dirty="0">
                    <a:ln>
                      <a:noFill/>
                    </a:ln>
                    <a:solidFill>
                      <a:srgbClr val="D4AF37"/>
                    </a:solidFill>
                    <a:effectLst/>
                    <a:uFillTx/>
                    <a:latin typeface="Avenir Next Medium"/>
                    <a:ea typeface="Avenir Next Medium"/>
                    <a:cs typeface="Avenir Next Medium"/>
                    <a:sym typeface="Avenir Next Medium"/>
                  </a:rPr>
                  <a:t>Florida</a:t>
                </a:r>
                <a:endParaRPr kumimoji="0" lang="zh-CN" altLang="en-US" sz="2800" b="1" i="0" u="none" strike="noStrike" cap="none" spc="0" normalizeH="0" baseline="0" dirty="0">
                  <a:ln>
                    <a:noFill/>
                  </a:ln>
                  <a:solidFill>
                    <a:srgbClr val="D4AF37"/>
                  </a:solidFill>
                  <a:effectLst/>
                  <a:uFillTx/>
                  <a:latin typeface="Avenir Next Medium"/>
                  <a:ea typeface="Avenir Next Medium"/>
                  <a:cs typeface="Avenir Next Medium"/>
                  <a:sym typeface="Avenir Next Medium"/>
                </a:endParaRPr>
              </a:p>
            </p:txBody>
          </p:sp>
        </p:grpSp>
      </p:grpSp>
      <p:sp>
        <p:nvSpPr>
          <p:cNvPr id="18" name="文本框 17"/>
          <p:cNvSpPr txBox="1"/>
          <p:nvPr/>
        </p:nvSpPr>
        <p:spPr>
          <a:xfrm>
            <a:off x="5492804" y="3079520"/>
            <a:ext cx="12881731" cy="11830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altLang="zh-CN" sz="4000" b="1" dirty="0">
                <a:solidFill>
                  <a:srgbClr val="D4AF37"/>
                </a:solidFill>
                <a:latin typeface="Avenir Next"/>
              </a:rPr>
              <a:t>Movie Review Amount/Population among Different States</a:t>
            </a:r>
            <a:endParaRPr kumimoji="0" lang="zh-CN" altLang="en-US" sz="4000" b="1" i="0" u="none" strike="noStrike" cap="none" spc="0" normalizeH="0" baseline="0" dirty="0">
              <a:ln>
                <a:noFill/>
              </a:ln>
              <a:solidFill>
                <a:srgbClr val="D4AF37"/>
              </a:solidFill>
              <a:effectLst/>
              <a:uFillTx/>
              <a:latin typeface="Avenir Next"/>
              <a:sym typeface="Avenir Next Medium"/>
            </a:endParaRPr>
          </a:p>
        </p:txBody>
      </p:sp>
      <p:grpSp>
        <p:nvGrpSpPr>
          <p:cNvPr id="30" name="组合 29"/>
          <p:cNvGrpSpPr/>
          <p:nvPr/>
        </p:nvGrpSpPr>
        <p:grpSpPr>
          <a:xfrm>
            <a:off x="14222506" y="8158034"/>
            <a:ext cx="6818590" cy="3361847"/>
            <a:chOff x="2895500" y="8005634"/>
            <a:chExt cx="6818590" cy="3361847"/>
          </a:xfrm>
        </p:grpSpPr>
        <p:grpSp>
          <p:nvGrpSpPr>
            <p:cNvPr id="31" name="组合 30"/>
            <p:cNvGrpSpPr/>
            <p:nvPr/>
          </p:nvGrpSpPr>
          <p:grpSpPr>
            <a:xfrm>
              <a:off x="2895500" y="8005634"/>
              <a:ext cx="4317694" cy="2163889"/>
              <a:chOff x="2895500" y="8005634"/>
              <a:chExt cx="4317694" cy="2163889"/>
            </a:xfrm>
          </p:grpSpPr>
          <p:sp>
            <p:nvSpPr>
              <p:cNvPr id="36" name="Freeform 54"/>
              <p:cNvSpPr>
                <a:spLocks noEditPoints="1"/>
              </p:cNvSpPr>
              <p:nvPr/>
            </p:nvSpPr>
            <p:spPr bwMode="auto">
              <a:xfrm rot="200043">
                <a:off x="4910944" y="8005634"/>
                <a:ext cx="2302250" cy="2163889"/>
              </a:xfrm>
              <a:custGeom>
                <a:avLst/>
                <a:gdLst/>
                <a:ahLst/>
                <a:cxnLst>
                  <a:cxn ang="0">
                    <a:pos x="1078" y="1059"/>
                  </a:cxn>
                  <a:cxn ang="0">
                    <a:pos x="1045" y="1291"/>
                  </a:cxn>
                  <a:cxn ang="0">
                    <a:pos x="1036" y="1134"/>
                  </a:cxn>
                  <a:cxn ang="0">
                    <a:pos x="1300" y="895"/>
                  </a:cxn>
                  <a:cxn ang="0">
                    <a:pos x="1114" y="1040"/>
                  </a:cxn>
                  <a:cxn ang="0">
                    <a:pos x="1423" y="651"/>
                  </a:cxn>
                  <a:cxn ang="0">
                    <a:pos x="1390" y="580"/>
                  </a:cxn>
                  <a:cxn ang="0">
                    <a:pos x="1362" y="443"/>
                  </a:cxn>
                  <a:cxn ang="0">
                    <a:pos x="1334" y="355"/>
                  </a:cxn>
                  <a:cxn ang="0">
                    <a:pos x="1284" y="346"/>
                  </a:cxn>
                  <a:cxn ang="0">
                    <a:pos x="1213" y="327"/>
                  </a:cxn>
                  <a:cxn ang="0">
                    <a:pos x="1168" y="329"/>
                  </a:cxn>
                  <a:cxn ang="0">
                    <a:pos x="1102" y="344"/>
                  </a:cxn>
                  <a:cxn ang="0">
                    <a:pos x="1069" y="337"/>
                  </a:cxn>
                  <a:cxn ang="0">
                    <a:pos x="1038" y="337"/>
                  </a:cxn>
                  <a:cxn ang="0">
                    <a:pos x="1019" y="344"/>
                  </a:cxn>
                  <a:cxn ang="0">
                    <a:pos x="995" y="341"/>
                  </a:cxn>
                  <a:cxn ang="0">
                    <a:pos x="955" y="334"/>
                  </a:cxn>
                  <a:cxn ang="0">
                    <a:pos x="924" y="310"/>
                  </a:cxn>
                  <a:cxn ang="0">
                    <a:pos x="856" y="306"/>
                  </a:cxn>
                  <a:cxn ang="0">
                    <a:pos x="799" y="273"/>
                  </a:cxn>
                  <a:cxn ang="0">
                    <a:pos x="754" y="273"/>
                  </a:cxn>
                  <a:cxn ang="0">
                    <a:pos x="721" y="159"/>
                  </a:cxn>
                  <a:cxn ang="0">
                    <a:pos x="721" y="7"/>
                  </a:cxn>
                  <a:cxn ang="0">
                    <a:pos x="567" y="5"/>
                  </a:cxn>
                  <a:cxn ang="0">
                    <a:pos x="414" y="0"/>
                  </a:cxn>
                  <a:cxn ang="0">
                    <a:pos x="402" y="251"/>
                  </a:cxn>
                  <a:cxn ang="0">
                    <a:pos x="390" y="535"/>
                  </a:cxn>
                  <a:cxn ang="0">
                    <a:pos x="220" y="564"/>
                  </a:cxn>
                  <a:cxn ang="0">
                    <a:pos x="23" y="552"/>
                  </a:cxn>
                  <a:cxn ang="0">
                    <a:pos x="40" y="611"/>
                  </a:cxn>
                  <a:cxn ang="0">
                    <a:pos x="179" y="741"/>
                  </a:cxn>
                  <a:cxn ang="0">
                    <a:pos x="250" y="883"/>
                  </a:cxn>
                  <a:cxn ang="0">
                    <a:pos x="376" y="945"/>
                  </a:cxn>
                  <a:cxn ang="0">
                    <a:pos x="430" y="857"/>
                  </a:cxn>
                  <a:cxn ang="0">
                    <a:pos x="541" y="855"/>
                  </a:cxn>
                  <a:cxn ang="0">
                    <a:pos x="605" y="898"/>
                  </a:cxn>
                  <a:cxn ang="0">
                    <a:pos x="676" y="1004"/>
                  </a:cxn>
                  <a:cxn ang="0">
                    <a:pos x="735" y="1099"/>
                  </a:cxn>
                  <a:cxn ang="0">
                    <a:pos x="785" y="1179"/>
                  </a:cxn>
                  <a:cxn ang="0">
                    <a:pos x="818" y="1262"/>
                  </a:cxn>
                  <a:cxn ang="0">
                    <a:pos x="896" y="1305"/>
                  </a:cxn>
                  <a:cxn ang="0">
                    <a:pos x="1028" y="1345"/>
                  </a:cxn>
                  <a:cxn ang="0">
                    <a:pos x="1021" y="1279"/>
                  </a:cxn>
                  <a:cxn ang="0">
                    <a:pos x="1012" y="1182"/>
                  </a:cxn>
                  <a:cxn ang="0">
                    <a:pos x="1021" y="1151"/>
                  </a:cxn>
                  <a:cxn ang="0">
                    <a:pos x="1059" y="1066"/>
                  </a:cxn>
                  <a:cxn ang="0">
                    <a:pos x="1071" y="1054"/>
                  </a:cxn>
                  <a:cxn ang="0">
                    <a:pos x="1118" y="1023"/>
                  </a:cxn>
                  <a:cxn ang="0">
                    <a:pos x="1114" y="992"/>
                  </a:cxn>
                  <a:cxn ang="0">
                    <a:pos x="1147" y="1011"/>
                  </a:cxn>
                  <a:cxn ang="0">
                    <a:pos x="1265" y="931"/>
                  </a:cxn>
                  <a:cxn ang="0">
                    <a:pos x="1286" y="855"/>
                  </a:cxn>
                  <a:cxn ang="0">
                    <a:pos x="1334" y="867"/>
                  </a:cxn>
                  <a:cxn ang="0">
                    <a:pos x="1405" y="808"/>
                  </a:cxn>
                  <a:cxn ang="0">
                    <a:pos x="1414" y="734"/>
                  </a:cxn>
                </a:cxnLst>
                <a:rect l="0" t="0" r="r" b="b"/>
                <a:pathLst>
                  <a:path w="1431" h="1345">
                    <a:moveTo>
                      <a:pt x="1073" y="1061"/>
                    </a:moveTo>
                    <a:lnTo>
                      <a:pt x="1064" y="1075"/>
                    </a:lnTo>
                    <a:lnTo>
                      <a:pt x="1064" y="1080"/>
                    </a:lnTo>
                    <a:lnTo>
                      <a:pt x="1059" y="1089"/>
                    </a:lnTo>
                    <a:lnTo>
                      <a:pt x="1062" y="1089"/>
                    </a:lnTo>
                    <a:lnTo>
                      <a:pt x="1071" y="1075"/>
                    </a:lnTo>
                    <a:lnTo>
                      <a:pt x="1080" y="1066"/>
                    </a:lnTo>
                    <a:lnTo>
                      <a:pt x="1078" y="1059"/>
                    </a:lnTo>
                    <a:lnTo>
                      <a:pt x="1073" y="1061"/>
                    </a:lnTo>
                    <a:close/>
                    <a:moveTo>
                      <a:pt x="1021" y="1179"/>
                    </a:moveTo>
                    <a:lnTo>
                      <a:pt x="1019" y="1191"/>
                    </a:lnTo>
                    <a:lnTo>
                      <a:pt x="1021" y="1227"/>
                    </a:lnTo>
                    <a:lnTo>
                      <a:pt x="1038" y="1288"/>
                    </a:lnTo>
                    <a:lnTo>
                      <a:pt x="1047" y="1314"/>
                    </a:lnTo>
                    <a:lnTo>
                      <a:pt x="1050" y="1310"/>
                    </a:lnTo>
                    <a:lnTo>
                      <a:pt x="1045" y="1291"/>
                    </a:lnTo>
                    <a:lnTo>
                      <a:pt x="1026" y="1229"/>
                    </a:lnTo>
                    <a:lnTo>
                      <a:pt x="1021" y="1179"/>
                    </a:lnTo>
                    <a:close/>
                    <a:moveTo>
                      <a:pt x="1047" y="1104"/>
                    </a:moveTo>
                    <a:lnTo>
                      <a:pt x="1031" y="1137"/>
                    </a:lnTo>
                    <a:lnTo>
                      <a:pt x="1021" y="1163"/>
                    </a:lnTo>
                    <a:lnTo>
                      <a:pt x="1021" y="1172"/>
                    </a:lnTo>
                    <a:lnTo>
                      <a:pt x="1024" y="1165"/>
                    </a:lnTo>
                    <a:lnTo>
                      <a:pt x="1036" y="1134"/>
                    </a:lnTo>
                    <a:lnTo>
                      <a:pt x="1057" y="1099"/>
                    </a:lnTo>
                    <a:lnTo>
                      <a:pt x="1047" y="1104"/>
                    </a:lnTo>
                    <a:close/>
                    <a:moveTo>
                      <a:pt x="1296" y="902"/>
                    </a:moveTo>
                    <a:lnTo>
                      <a:pt x="1272" y="924"/>
                    </a:lnTo>
                    <a:lnTo>
                      <a:pt x="1277" y="921"/>
                    </a:lnTo>
                    <a:lnTo>
                      <a:pt x="1296" y="907"/>
                    </a:lnTo>
                    <a:lnTo>
                      <a:pt x="1308" y="895"/>
                    </a:lnTo>
                    <a:lnTo>
                      <a:pt x="1300" y="895"/>
                    </a:lnTo>
                    <a:lnTo>
                      <a:pt x="1296" y="902"/>
                    </a:lnTo>
                    <a:close/>
                    <a:moveTo>
                      <a:pt x="1123" y="1030"/>
                    </a:moveTo>
                    <a:lnTo>
                      <a:pt x="1116" y="1033"/>
                    </a:lnTo>
                    <a:lnTo>
                      <a:pt x="1097" y="1047"/>
                    </a:lnTo>
                    <a:lnTo>
                      <a:pt x="1090" y="1049"/>
                    </a:lnTo>
                    <a:lnTo>
                      <a:pt x="1085" y="1056"/>
                    </a:lnTo>
                    <a:lnTo>
                      <a:pt x="1088" y="1056"/>
                    </a:lnTo>
                    <a:lnTo>
                      <a:pt x="1114" y="1040"/>
                    </a:lnTo>
                    <a:lnTo>
                      <a:pt x="1128" y="1033"/>
                    </a:lnTo>
                    <a:lnTo>
                      <a:pt x="1128" y="1025"/>
                    </a:lnTo>
                    <a:lnTo>
                      <a:pt x="1128" y="1025"/>
                    </a:lnTo>
                    <a:lnTo>
                      <a:pt x="1123" y="1030"/>
                    </a:lnTo>
                    <a:close/>
                    <a:moveTo>
                      <a:pt x="1431" y="670"/>
                    </a:moveTo>
                    <a:lnTo>
                      <a:pt x="1428" y="663"/>
                    </a:lnTo>
                    <a:lnTo>
                      <a:pt x="1428" y="654"/>
                    </a:lnTo>
                    <a:lnTo>
                      <a:pt x="1423" y="651"/>
                    </a:lnTo>
                    <a:lnTo>
                      <a:pt x="1414" y="637"/>
                    </a:lnTo>
                    <a:lnTo>
                      <a:pt x="1414" y="632"/>
                    </a:lnTo>
                    <a:lnTo>
                      <a:pt x="1405" y="618"/>
                    </a:lnTo>
                    <a:lnTo>
                      <a:pt x="1405" y="614"/>
                    </a:lnTo>
                    <a:lnTo>
                      <a:pt x="1397" y="609"/>
                    </a:lnTo>
                    <a:lnTo>
                      <a:pt x="1395" y="604"/>
                    </a:lnTo>
                    <a:lnTo>
                      <a:pt x="1393" y="585"/>
                    </a:lnTo>
                    <a:lnTo>
                      <a:pt x="1390" y="580"/>
                    </a:lnTo>
                    <a:lnTo>
                      <a:pt x="1383" y="569"/>
                    </a:lnTo>
                    <a:lnTo>
                      <a:pt x="1367" y="554"/>
                    </a:lnTo>
                    <a:lnTo>
                      <a:pt x="1367" y="540"/>
                    </a:lnTo>
                    <a:lnTo>
                      <a:pt x="1367" y="524"/>
                    </a:lnTo>
                    <a:lnTo>
                      <a:pt x="1364" y="507"/>
                    </a:lnTo>
                    <a:lnTo>
                      <a:pt x="1364" y="490"/>
                    </a:lnTo>
                    <a:lnTo>
                      <a:pt x="1362" y="476"/>
                    </a:lnTo>
                    <a:lnTo>
                      <a:pt x="1362" y="443"/>
                    </a:lnTo>
                    <a:lnTo>
                      <a:pt x="1360" y="427"/>
                    </a:lnTo>
                    <a:lnTo>
                      <a:pt x="1360" y="410"/>
                    </a:lnTo>
                    <a:lnTo>
                      <a:pt x="1357" y="393"/>
                    </a:lnTo>
                    <a:lnTo>
                      <a:pt x="1357" y="377"/>
                    </a:lnTo>
                    <a:lnTo>
                      <a:pt x="1355" y="358"/>
                    </a:lnTo>
                    <a:lnTo>
                      <a:pt x="1350" y="355"/>
                    </a:lnTo>
                    <a:lnTo>
                      <a:pt x="1341" y="355"/>
                    </a:lnTo>
                    <a:lnTo>
                      <a:pt x="1334" y="355"/>
                    </a:lnTo>
                    <a:lnTo>
                      <a:pt x="1329" y="355"/>
                    </a:lnTo>
                    <a:lnTo>
                      <a:pt x="1324" y="360"/>
                    </a:lnTo>
                    <a:lnTo>
                      <a:pt x="1322" y="360"/>
                    </a:lnTo>
                    <a:lnTo>
                      <a:pt x="1319" y="360"/>
                    </a:lnTo>
                    <a:lnTo>
                      <a:pt x="1319" y="358"/>
                    </a:lnTo>
                    <a:lnTo>
                      <a:pt x="1315" y="355"/>
                    </a:lnTo>
                    <a:lnTo>
                      <a:pt x="1308" y="351"/>
                    </a:lnTo>
                    <a:lnTo>
                      <a:pt x="1284" y="346"/>
                    </a:lnTo>
                    <a:lnTo>
                      <a:pt x="1277" y="341"/>
                    </a:lnTo>
                    <a:lnTo>
                      <a:pt x="1267" y="337"/>
                    </a:lnTo>
                    <a:lnTo>
                      <a:pt x="1256" y="327"/>
                    </a:lnTo>
                    <a:lnTo>
                      <a:pt x="1237" y="318"/>
                    </a:lnTo>
                    <a:lnTo>
                      <a:pt x="1230" y="315"/>
                    </a:lnTo>
                    <a:lnTo>
                      <a:pt x="1227" y="315"/>
                    </a:lnTo>
                    <a:lnTo>
                      <a:pt x="1222" y="322"/>
                    </a:lnTo>
                    <a:lnTo>
                      <a:pt x="1213" y="327"/>
                    </a:lnTo>
                    <a:lnTo>
                      <a:pt x="1206" y="327"/>
                    </a:lnTo>
                    <a:lnTo>
                      <a:pt x="1196" y="327"/>
                    </a:lnTo>
                    <a:lnTo>
                      <a:pt x="1194" y="325"/>
                    </a:lnTo>
                    <a:lnTo>
                      <a:pt x="1192" y="322"/>
                    </a:lnTo>
                    <a:lnTo>
                      <a:pt x="1189" y="320"/>
                    </a:lnTo>
                    <a:lnTo>
                      <a:pt x="1185" y="320"/>
                    </a:lnTo>
                    <a:lnTo>
                      <a:pt x="1170" y="327"/>
                    </a:lnTo>
                    <a:lnTo>
                      <a:pt x="1168" y="329"/>
                    </a:lnTo>
                    <a:lnTo>
                      <a:pt x="1161" y="332"/>
                    </a:lnTo>
                    <a:lnTo>
                      <a:pt x="1151" y="329"/>
                    </a:lnTo>
                    <a:lnTo>
                      <a:pt x="1133" y="337"/>
                    </a:lnTo>
                    <a:lnTo>
                      <a:pt x="1125" y="344"/>
                    </a:lnTo>
                    <a:lnTo>
                      <a:pt x="1116" y="346"/>
                    </a:lnTo>
                    <a:lnTo>
                      <a:pt x="1114" y="353"/>
                    </a:lnTo>
                    <a:lnTo>
                      <a:pt x="1111" y="351"/>
                    </a:lnTo>
                    <a:lnTo>
                      <a:pt x="1102" y="344"/>
                    </a:lnTo>
                    <a:lnTo>
                      <a:pt x="1095" y="344"/>
                    </a:lnTo>
                    <a:lnTo>
                      <a:pt x="1083" y="337"/>
                    </a:lnTo>
                    <a:lnTo>
                      <a:pt x="1083" y="329"/>
                    </a:lnTo>
                    <a:lnTo>
                      <a:pt x="1080" y="329"/>
                    </a:lnTo>
                    <a:lnTo>
                      <a:pt x="1080" y="329"/>
                    </a:lnTo>
                    <a:lnTo>
                      <a:pt x="1078" y="329"/>
                    </a:lnTo>
                    <a:lnTo>
                      <a:pt x="1073" y="334"/>
                    </a:lnTo>
                    <a:lnTo>
                      <a:pt x="1069" y="337"/>
                    </a:lnTo>
                    <a:lnTo>
                      <a:pt x="1066" y="337"/>
                    </a:lnTo>
                    <a:lnTo>
                      <a:pt x="1057" y="332"/>
                    </a:lnTo>
                    <a:lnTo>
                      <a:pt x="1052" y="327"/>
                    </a:lnTo>
                    <a:lnTo>
                      <a:pt x="1050" y="325"/>
                    </a:lnTo>
                    <a:lnTo>
                      <a:pt x="1047" y="325"/>
                    </a:lnTo>
                    <a:lnTo>
                      <a:pt x="1043" y="327"/>
                    </a:lnTo>
                    <a:lnTo>
                      <a:pt x="1040" y="334"/>
                    </a:lnTo>
                    <a:lnTo>
                      <a:pt x="1038" y="337"/>
                    </a:lnTo>
                    <a:lnTo>
                      <a:pt x="1033" y="337"/>
                    </a:lnTo>
                    <a:lnTo>
                      <a:pt x="1033" y="341"/>
                    </a:lnTo>
                    <a:lnTo>
                      <a:pt x="1031" y="351"/>
                    </a:lnTo>
                    <a:lnTo>
                      <a:pt x="1028" y="353"/>
                    </a:lnTo>
                    <a:lnTo>
                      <a:pt x="1026" y="353"/>
                    </a:lnTo>
                    <a:lnTo>
                      <a:pt x="1021" y="351"/>
                    </a:lnTo>
                    <a:lnTo>
                      <a:pt x="1019" y="346"/>
                    </a:lnTo>
                    <a:lnTo>
                      <a:pt x="1019" y="344"/>
                    </a:lnTo>
                    <a:lnTo>
                      <a:pt x="1021" y="337"/>
                    </a:lnTo>
                    <a:lnTo>
                      <a:pt x="1019" y="334"/>
                    </a:lnTo>
                    <a:lnTo>
                      <a:pt x="1017" y="332"/>
                    </a:lnTo>
                    <a:lnTo>
                      <a:pt x="1012" y="337"/>
                    </a:lnTo>
                    <a:lnTo>
                      <a:pt x="1007" y="337"/>
                    </a:lnTo>
                    <a:lnTo>
                      <a:pt x="1002" y="341"/>
                    </a:lnTo>
                    <a:lnTo>
                      <a:pt x="998" y="341"/>
                    </a:lnTo>
                    <a:lnTo>
                      <a:pt x="995" y="341"/>
                    </a:lnTo>
                    <a:lnTo>
                      <a:pt x="988" y="334"/>
                    </a:lnTo>
                    <a:lnTo>
                      <a:pt x="979" y="332"/>
                    </a:lnTo>
                    <a:lnTo>
                      <a:pt x="976" y="325"/>
                    </a:lnTo>
                    <a:lnTo>
                      <a:pt x="974" y="322"/>
                    </a:lnTo>
                    <a:lnTo>
                      <a:pt x="972" y="322"/>
                    </a:lnTo>
                    <a:lnTo>
                      <a:pt x="969" y="322"/>
                    </a:lnTo>
                    <a:lnTo>
                      <a:pt x="967" y="325"/>
                    </a:lnTo>
                    <a:lnTo>
                      <a:pt x="955" y="334"/>
                    </a:lnTo>
                    <a:lnTo>
                      <a:pt x="950" y="337"/>
                    </a:lnTo>
                    <a:lnTo>
                      <a:pt x="946" y="339"/>
                    </a:lnTo>
                    <a:lnTo>
                      <a:pt x="943" y="337"/>
                    </a:lnTo>
                    <a:lnTo>
                      <a:pt x="939" y="334"/>
                    </a:lnTo>
                    <a:lnTo>
                      <a:pt x="939" y="325"/>
                    </a:lnTo>
                    <a:lnTo>
                      <a:pt x="936" y="322"/>
                    </a:lnTo>
                    <a:lnTo>
                      <a:pt x="927" y="318"/>
                    </a:lnTo>
                    <a:lnTo>
                      <a:pt x="924" y="310"/>
                    </a:lnTo>
                    <a:lnTo>
                      <a:pt x="922" y="303"/>
                    </a:lnTo>
                    <a:lnTo>
                      <a:pt x="910" y="306"/>
                    </a:lnTo>
                    <a:lnTo>
                      <a:pt x="896" y="306"/>
                    </a:lnTo>
                    <a:lnTo>
                      <a:pt x="889" y="310"/>
                    </a:lnTo>
                    <a:lnTo>
                      <a:pt x="887" y="313"/>
                    </a:lnTo>
                    <a:lnTo>
                      <a:pt x="882" y="310"/>
                    </a:lnTo>
                    <a:lnTo>
                      <a:pt x="870" y="303"/>
                    </a:lnTo>
                    <a:lnTo>
                      <a:pt x="856" y="306"/>
                    </a:lnTo>
                    <a:lnTo>
                      <a:pt x="849" y="303"/>
                    </a:lnTo>
                    <a:lnTo>
                      <a:pt x="830" y="296"/>
                    </a:lnTo>
                    <a:lnTo>
                      <a:pt x="816" y="296"/>
                    </a:lnTo>
                    <a:lnTo>
                      <a:pt x="811" y="296"/>
                    </a:lnTo>
                    <a:lnTo>
                      <a:pt x="808" y="294"/>
                    </a:lnTo>
                    <a:lnTo>
                      <a:pt x="806" y="284"/>
                    </a:lnTo>
                    <a:lnTo>
                      <a:pt x="801" y="275"/>
                    </a:lnTo>
                    <a:lnTo>
                      <a:pt x="799" y="273"/>
                    </a:lnTo>
                    <a:lnTo>
                      <a:pt x="790" y="266"/>
                    </a:lnTo>
                    <a:lnTo>
                      <a:pt x="787" y="266"/>
                    </a:lnTo>
                    <a:lnTo>
                      <a:pt x="787" y="268"/>
                    </a:lnTo>
                    <a:lnTo>
                      <a:pt x="785" y="275"/>
                    </a:lnTo>
                    <a:lnTo>
                      <a:pt x="782" y="275"/>
                    </a:lnTo>
                    <a:lnTo>
                      <a:pt x="771" y="273"/>
                    </a:lnTo>
                    <a:lnTo>
                      <a:pt x="761" y="275"/>
                    </a:lnTo>
                    <a:lnTo>
                      <a:pt x="754" y="273"/>
                    </a:lnTo>
                    <a:lnTo>
                      <a:pt x="735" y="256"/>
                    </a:lnTo>
                    <a:lnTo>
                      <a:pt x="728" y="251"/>
                    </a:lnTo>
                    <a:lnTo>
                      <a:pt x="721" y="249"/>
                    </a:lnTo>
                    <a:lnTo>
                      <a:pt x="721" y="235"/>
                    </a:lnTo>
                    <a:lnTo>
                      <a:pt x="721" y="204"/>
                    </a:lnTo>
                    <a:lnTo>
                      <a:pt x="721" y="190"/>
                    </a:lnTo>
                    <a:lnTo>
                      <a:pt x="721" y="173"/>
                    </a:lnTo>
                    <a:lnTo>
                      <a:pt x="721" y="159"/>
                    </a:lnTo>
                    <a:lnTo>
                      <a:pt x="721" y="145"/>
                    </a:lnTo>
                    <a:lnTo>
                      <a:pt x="721" y="114"/>
                    </a:lnTo>
                    <a:lnTo>
                      <a:pt x="721" y="97"/>
                    </a:lnTo>
                    <a:lnTo>
                      <a:pt x="721" y="83"/>
                    </a:lnTo>
                    <a:lnTo>
                      <a:pt x="721" y="67"/>
                    </a:lnTo>
                    <a:lnTo>
                      <a:pt x="721" y="52"/>
                    </a:lnTo>
                    <a:lnTo>
                      <a:pt x="721" y="22"/>
                    </a:lnTo>
                    <a:lnTo>
                      <a:pt x="721" y="7"/>
                    </a:lnTo>
                    <a:lnTo>
                      <a:pt x="702" y="7"/>
                    </a:lnTo>
                    <a:lnTo>
                      <a:pt x="683" y="7"/>
                    </a:lnTo>
                    <a:lnTo>
                      <a:pt x="664" y="7"/>
                    </a:lnTo>
                    <a:lnTo>
                      <a:pt x="645" y="7"/>
                    </a:lnTo>
                    <a:lnTo>
                      <a:pt x="626" y="7"/>
                    </a:lnTo>
                    <a:lnTo>
                      <a:pt x="605" y="5"/>
                    </a:lnTo>
                    <a:lnTo>
                      <a:pt x="586" y="5"/>
                    </a:lnTo>
                    <a:lnTo>
                      <a:pt x="567" y="5"/>
                    </a:lnTo>
                    <a:lnTo>
                      <a:pt x="548" y="5"/>
                    </a:lnTo>
                    <a:lnTo>
                      <a:pt x="529" y="5"/>
                    </a:lnTo>
                    <a:lnTo>
                      <a:pt x="510" y="5"/>
                    </a:lnTo>
                    <a:lnTo>
                      <a:pt x="492" y="3"/>
                    </a:lnTo>
                    <a:lnTo>
                      <a:pt x="473" y="3"/>
                    </a:lnTo>
                    <a:lnTo>
                      <a:pt x="454" y="3"/>
                    </a:lnTo>
                    <a:lnTo>
                      <a:pt x="432" y="3"/>
                    </a:lnTo>
                    <a:lnTo>
                      <a:pt x="414" y="0"/>
                    </a:lnTo>
                    <a:lnTo>
                      <a:pt x="409" y="0"/>
                    </a:lnTo>
                    <a:lnTo>
                      <a:pt x="409" y="38"/>
                    </a:lnTo>
                    <a:lnTo>
                      <a:pt x="406" y="74"/>
                    </a:lnTo>
                    <a:lnTo>
                      <a:pt x="406" y="109"/>
                    </a:lnTo>
                    <a:lnTo>
                      <a:pt x="404" y="145"/>
                    </a:lnTo>
                    <a:lnTo>
                      <a:pt x="404" y="180"/>
                    </a:lnTo>
                    <a:lnTo>
                      <a:pt x="402" y="216"/>
                    </a:lnTo>
                    <a:lnTo>
                      <a:pt x="402" y="251"/>
                    </a:lnTo>
                    <a:lnTo>
                      <a:pt x="399" y="287"/>
                    </a:lnTo>
                    <a:lnTo>
                      <a:pt x="397" y="322"/>
                    </a:lnTo>
                    <a:lnTo>
                      <a:pt x="397" y="358"/>
                    </a:lnTo>
                    <a:lnTo>
                      <a:pt x="395" y="393"/>
                    </a:lnTo>
                    <a:lnTo>
                      <a:pt x="395" y="429"/>
                    </a:lnTo>
                    <a:lnTo>
                      <a:pt x="392" y="464"/>
                    </a:lnTo>
                    <a:lnTo>
                      <a:pt x="392" y="500"/>
                    </a:lnTo>
                    <a:lnTo>
                      <a:pt x="390" y="535"/>
                    </a:lnTo>
                    <a:lnTo>
                      <a:pt x="390" y="571"/>
                    </a:lnTo>
                    <a:lnTo>
                      <a:pt x="364" y="571"/>
                    </a:lnTo>
                    <a:lnTo>
                      <a:pt x="340" y="569"/>
                    </a:lnTo>
                    <a:lnTo>
                      <a:pt x="317" y="569"/>
                    </a:lnTo>
                    <a:lnTo>
                      <a:pt x="291" y="566"/>
                    </a:lnTo>
                    <a:lnTo>
                      <a:pt x="267" y="566"/>
                    </a:lnTo>
                    <a:lnTo>
                      <a:pt x="243" y="564"/>
                    </a:lnTo>
                    <a:lnTo>
                      <a:pt x="220" y="564"/>
                    </a:lnTo>
                    <a:lnTo>
                      <a:pt x="194" y="561"/>
                    </a:lnTo>
                    <a:lnTo>
                      <a:pt x="170" y="561"/>
                    </a:lnTo>
                    <a:lnTo>
                      <a:pt x="146" y="559"/>
                    </a:lnTo>
                    <a:lnTo>
                      <a:pt x="120" y="557"/>
                    </a:lnTo>
                    <a:lnTo>
                      <a:pt x="97" y="557"/>
                    </a:lnTo>
                    <a:lnTo>
                      <a:pt x="73" y="554"/>
                    </a:lnTo>
                    <a:lnTo>
                      <a:pt x="47" y="552"/>
                    </a:lnTo>
                    <a:lnTo>
                      <a:pt x="23" y="552"/>
                    </a:lnTo>
                    <a:lnTo>
                      <a:pt x="0" y="550"/>
                    </a:lnTo>
                    <a:lnTo>
                      <a:pt x="0" y="550"/>
                    </a:lnTo>
                    <a:lnTo>
                      <a:pt x="9" y="573"/>
                    </a:lnTo>
                    <a:lnTo>
                      <a:pt x="9" y="573"/>
                    </a:lnTo>
                    <a:lnTo>
                      <a:pt x="21" y="580"/>
                    </a:lnTo>
                    <a:lnTo>
                      <a:pt x="21" y="580"/>
                    </a:lnTo>
                    <a:lnTo>
                      <a:pt x="30" y="592"/>
                    </a:lnTo>
                    <a:lnTo>
                      <a:pt x="40" y="611"/>
                    </a:lnTo>
                    <a:lnTo>
                      <a:pt x="52" y="623"/>
                    </a:lnTo>
                    <a:lnTo>
                      <a:pt x="63" y="630"/>
                    </a:lnTo>
                    <a:lnTo>
                      <a:pt x="85" y="651"/>
                    </a:lnTo>
                    <a:lnTo>
                      <a:pt x="115" y="687"/>
                    </a:lnTo>
                    <a:lnTo>
                      <a:pt x="142" y="711"/>
                    </a:lnTo>
                    <a:lnTo>
                      <a:pt x="160" y="722"/>
                    </a:lnTo>
                    <a:lnTo>
                      <a:pt x="172" y="732"/>
                    </a:lnTo>
                    <a:lnTo>
                      <a:pt x="179" y="741"/>
                    </a:lnTo>
                    <a:lnTo>
                      <a:pt x="186" y="758"/>
                    </a:lnTo>
                    <a:lnTo>
                      <a:pt x="203" y="798"/>
                    </a:lnTo>
                    <a:lnTo>
                      <a:pt x="203" y="817"/>
                    </a:lnTo>
                    <a:lnTo>
                      <a:pt x="208" y="834"/>
                    </a:lnTo>
                    <a:lnTo>
                      <a:pt x="220" y="857"/>
                    </a:lnTo>
                    <a:lnTo>
                      <a:pt x="231" y="872"/>
                    </a:lnTo>
                    <a:lnTo>
                      <a:pt x="241" y="876"/>
                    </a:lnTo>
                    <a:lnTo>
                      <a:pt x="250" y="883"/>
                    </a:lnTo>
                    <a:lnTo>
                      <a:pt x="262" y="898"/>
                    </a:lnTo>
                    <a:lnTo>
                      <a:pt x="276" y="905"/>
                    </a:lnTo>
                    <a:lnTo>
                      <a:pt x="291" y="909"/>
                    </a:lnTo>
                    <a:lnTo>
                      <a:pt x="312" y="921"/>
                    </a:lnTo>
                    <a:lnTo>
                      <a:pt x="338" y="940"/>
                    </a:lnTo>
                    <a:lnTo>
                      <a:pt x="357" y="950"/>
                    </a:lnTo>
                    <a:lnTo>
                      <a:pt x="366" y="950"/>
                    </a:lnTo>
                    <a:lnTo>
                      <a:pt x="376" y="945"/>
                    </a:lnTo>
                    <a:lnTo>
                      <a:pt x="383" y="933"/>
                    </a:lnTo>
                    <a:lnTo>
                      <a:pt x="390" y="926"/>
                    </a:lnTo>
                    <a:lnTo>
                      <a:pt x="397" y="924"/>
                    </a:lnTo>
                    <a:lnTo>
                      <a:pt x="402" y="919"/>
                    </a:lnTo>
                    <a:lnTo>
                      <a:pt x="399" y="912"/>
                    </a:lnTo>
                    <a:lnTo>
                      <a:pt x="404" y="895"/>
                    </a:lnTo>
                    <a:lnTo>
                      <a:pt x="416" y="869"/>
                    </a:lnTo>
                    <a:lnTo>
                      <a:pt x="430" y="857"/>
                    </a:lnTo>
                    <a:lnTo>
                      <a:pt x="447" y="855"/>
                    </a:lnTo>
                    <a:lnTo>
                      <a:pt x="456" y="850"/>
                    </a:lnTo>
                    <a:lnTo>
                      <a:pt x="461" y="843"/>
                    </a:lnTo>
                    <a:lnTo>
                      <a:pt x="470" y="843"/>
                    </a:lnTo>
                    <a:lnTo>
                      <a:pt x="482" y="850"/>
                    </a:lnTo>
                    <a:lnTo>
                      <a:pt x="501" y="853"/>
                    </a:lnTo>
                    <a:lnTo>
                      <a:pt x="527" y="855"/>
                    </a:lnTo>
                    <a:lnTo>
                      <a:pt x="541" y="855"/>
                    </a:lnTo>
                    <a:lnTo>
                      <a:pt x="546" y="853"/>
                    </a:lnTo>
                    <a:lnTo>
                      <a:pt x="551" y="853"/>
                    </a:lnTo>
                    <a:lnTo>
                      <a:pt x="551" y="855"/>
                    </a:lnTo>
                    <a:lnTo>
                      <a:pt x="553" y="857"/>
                    </a:lnTo>
                    <a:lnTo>
                      <a:pt x="563" y="857"/>
                    </a:lnTo>
                    <a:lnTo>
                      <a:pt x="567" y="862"/>
                    </a:lnTo>
                    <a:lnTo>
                      <a:pt x="577" y="876"/>
                    </a:lnTo>
                    <a:lnTo>
                      <a:pt x="605" y="898"/>
                    </a:lnTo>
                    <a:lnTo>
                      <a:pt x="605" y="898"/>
                    </a:lnTo>
                    <a:lnTo>
                      <a:pt x="607" y="905"/>
                    </a:lnTo>
                    <a:lnTo>
                      <a:pt x="619" y="917"/>
                    </a:lnTo>
                    <a:lnTo>
                      <a:pt x="638" y="933"/>
                    </a:lnTo>
                    <a:lnTo>
                      <a:pt x="648" y="947"/>
                    </a:lnTo>
                    <a:lnTo>
                      <a:pt x="650" y="959"/>
                    </a:lnTo>
                    <a:lnTo>
                      <a:pt x="659" y="978"/>
                    </a:lnTo>
                    <a:lnTo>
                      <a:pt x="676" y="1004"/>
                    </a:lnTo>
                    <a:lnTo>
                      <a:pt x="683" y="1018"/>
                    </a:lnTo>
                    <a:lnTo>
                      <a:pt x="683" y="1021"/>
                    </a:lnTo>
                    <a:lnTo>
                      <a:pt x="683" y="1028"/>
                    </a:lnTo>
                    <a:lnTo>
                      <a:pt x="688" y="1042"/>
                    </a:lnTo>
                    <a:lnTo>
                      <a:pt x="697" y="1052"/>
                    </a:lnTo>
                    <a:lnTo>
                      <a:pt x="709" y="1061"/>
                    </a:lnTo>
                    <a:lnTo>
                      <a:pt x="721" y="1075"/>
                    </a:lnTo>
                    <a:lnTo>
                      <a:pt x="735" y="1099"/>
                    </a:lnTo>
                    <a:lnTo>
                      <a:pt x="749" y="1115"/>
                    </a:lnTo>
                    <a:lnTo>
                      <a:pt x="768" y="1127"/>
                    </a:lnTo>
                    <a:lnTo>
                      <a:pt x="778" y="1139"/>
                    </a:lnTo>
                    <a:lnTo>
                      <a:pt x="780" y="1149"/>
                    </a:lnTo>
                    <a:lnTo>
                      <a:pt x="780" y="1158"/>
                    </a:lnTo>
                    <a:lnTo>
                      <a:pt x="778" y="1165"/>
                    </a:lnTo>
                    <a:lnTo>
                      <a:pt x="780" y="1172"/>
                    </a:lnTo>
                    <a:lnTo>
                      <a:pt x="785" y="1179"/>
                    </a:lnTo>
                    <a:lnTo>
                      <a:pt x="785" y="1186"/>
                    </a:lnTo>
                    <a:lnTo>
                      <a:pt x="785" y="1198"/>
                    </a:lnTo>
                    <a:lnTo>
                      <a:pt x="785" y="1201"/>
                    </a:lnTo>
                    <a:lnTo>
                      <a:pt x="785" y="1201"/>
                    </a:lnTo>
                    <a:lnTo>
                      <a:pt x="785" y="1203"/>
                    </a:lnTo>
                    <a:lnTo>
                      <a:pt x="801" y="1222"/>
                    </a:lnTo>
                    <a:lnTo>
                      <a:pt x="811" y="1239"/>
                    </a:lnTo>
                    <a:lnTo>
                      <a:pt x="818" y="1262"/>
                    </a:lnTo>
                    <a:lnTo>
                      <a:pt x="818" y="1262"/>
                    </a:lnTo>
                    <a:lnTo>
                      <a:pt x="825" y="1276"/>
                    </a:lnTo>
                    <a:lnTo>
                      <a:pt x="835" y="1284"/>
                    </a:lnTo>
                    <a:lnTo>
                      <a:pt x="851" y="1286"/>
                    </a:lnTo>
                    <a:lnTo>
                      <a:pt x="865" y="1291"/>
                    </a:lnTo>
                    <a:lnTo>
                      <a:pt x="872" y="1298"/>
                    </a:lnTo>
                    <a:lnTo>
                      <a:pt x="884" y="1302"/>
                    </a:lnTo>
                    <a:lnTo>
                      <a:pt x="896" y="1305"/>
                    </a:lnTo>
                    <a:lnTo>
                      <a:pt x="910" y="1310"/>
                    </a:lnTo>
                    <a:lnTo>
                      <a:pt x="922" y="1319"/>
                    </a:lnTo>
                    <a:lnTo>
                      <a:pt x="943" y="1324"/>
                    </a:lnTo>
                    <a:lnTo>
                      <a:pt x="976" y="1326"/>
                    </a:lnTo>
                    <a:lnTo>
                      <a:pt x="1002" y="1331"/>
                    </a:lnTo>
                    <a:lnTo>
                      <a:pt x="1019" y="1343"/>
                    </a:lnTo>
                    <a:lnTo>
                      <a:pt x="1026" y="1345"/>
                    </a:lnTo>
                    <a:lnTo>
                      <a:pt x="1028" y="1345"/>
                    </a:lnTo>
                    <a:lnTo>
                      <a:pt x="1028" y="1343"/>
                    </a:lnTo>
                    <a:lnTo>
                      <a:pt x="1031" y="1340"/>
                    </a:lnTo>
                    <a:lnTo>
                      <a:pt x="1038" y="1336"/>
                    </a:lnTo>
                    <a:lnTo>
                      <a:pt x="1052" y="1333"/>
                    </a:lnTo>
                    <a:lnTo>
                      <a:pt x="1052" y="1324"/>
                    </a:lnTo>
                    <a:lnTo>
                      <a:pt x="1052" y="1321"/>
                    </a:lnTo>
                    <a:lnTo>
                      <a:pt x="1045" y="1319"/>
                    </a:lnTo>
                    <a:lnTo>
                      <a:pt x="1021" y="1279"/>
                    </a:lnTo>
                    <a:lnTo>
                      <a:pt x="1017" y="1269"/>
                    </a:lnTo>
                    <a:lnTo>
                      <a:pt x="1014" y="1243"/>
                    </a:lnTo>
                    <a:lnTo>
                      <a:pt x="1010" y="1234"/>
                    </a:lnTo>
                    <a:lnTo>
                      <a:pt x="1005" y="1215"/>
                    </a:lnTo>
                    <a:lnTo>
                      <a:pt x="1002" y="1208"/>
                    </a:lnTo>
                    <a:lnTo>
                      <a:pt x="1007" y="1198"/>
                    </a:lnTo>
                    <a:lnTo>
                      <a:pt x="1012" y="1189"/>
                    </a:lnTo>
                    <a:lnTo>
                      <a:pt x="1012" y="1182"/>
                    </a:lnTo>
                    <a:lnTo>
                      <a:pt x="1010" y="1175"/>
                    </a:lnTo>
                    <a:lnTo>
                      <a:pt x="986" y="1168"/>
                    </a:lnTo>
                    <a:lnTo>
                      <a:pt x="976" y="1146"/>
                    </a:lnTo>
                    <a:lnTo>
                      <a:pt x="986" y="1156"/>
                    </a:lnTo>
                    <a:lnTo>
                      <a:pt x="1005" y="1165"/>
                    </a:lnTo>
                    <a:lnTo>
                      <a:pt x="1010" y="1165"/>
                    </a:lnTo>
                    <a:lnTo>
                      <a:pt x="1014" y="1163"/>
                    </a:lnTo>
                    <a:lnTo>
                      <a:pt x="1021" y="1151"/>
                    </a:lnTo>
                    <a:lnTo>
                      <a:pt x="1031" y="1120"/>
                    </a:lnTo>
                    <a:lnTo>
                      <a:pt x="1014" y="1099"/>
                    </a:lnTo>
                    <a:lnTo>
                      <a:pt x="1017" y="1096"/>
                    </a:lnTo>
                    <a:lnTo>
                      <a:pt x="1021" y="1094"/>
                    </a:lnTo>
                    <a:lnTo>
                      <a:pt x="1033" y="1096"/>
                    </a:lnTo>
                    <a:lnTo>
                      <a:pt x="1043" y="1092"/>
                    </a:lnTo>
                    <a:lnTo>
                      <a:pt x="1054" y="1078"/>
                    </a:lnTo>
                    <a:lnTo>
                      <a:pt x="1059" y="1066"/>
                    </a:lnTo>
                    <a:lnTo>
                      <a:pt x="1045" y="1070"/>
                    </a:lnTo>
                    <a:lnTo>
                      <a:pt x="1045" y="1063"/>
                    </a:lnTo>
                    <a:lnTo>
                      <a:pt x="1045" y="1059"/>
                    </a:lnTo>
                    <a:lnTo>
                      <a:pt x="1050" y="1056"/>
                    </a:lnTo>
                    <a:lnTo>
                      <a:pt x="1059" y="1056"/>
                    </a:lnTo>
                    <a:lnTo>
                      <a:pt x="1066" y="1052"/>
                    </a:lnTo>
                    <a:lnTo>
                      <a:pt x="1069" y="1049"/>
                    </a:lnTo>
                    <a:lnTo>
                      <a:pt x="1071" y="1054"/>
                    </a:lnTo>
                    <a:lnTo>
                      <a:pt x="1073" y="1056"/>
                    </a:lnTo>
                    <a:lnTo>
                      <a:pt x="1080" y="1052"/>
                    </a:lnTo>
                    <a:lnTo>
                      <a:pt x="1083" y="1049"/>
                    </a:lnTo>
                    <a:lnTo>
                      <a:pt x="1085" y="1035"/>
                    </a:lnTo>
                    <a:lnTo>
                      <a:pt x="1085" y="1023"/>
                    </a:lnTo>
                    <a:lnTo>
                      <a:pt x="1097" y="1033"/>
                    </a:lnTo>
                    <a:lnTo>
                      <a:pt x="1111" y="1028"/>
                    </a:lnTo>
                    <a:lnTo>
                      <a:pt x="1118" y="1023"/>
                    </a:lnTo>
                    <a:lnTo>
                      <a:pt x="1125" y="1016"/>
                    </a:lnTo>
                    <a:lnTo>
                      <a:pt x="1121" y="1014"/>
                    </a:lnTo>
                    <a:lnTo>
                      <a:pt x="1114" y="1014"/>
                    </a:lnTo>
                    <a:lnTo>
                      <a:pt x="1099" y="985"/>
                    </a:lnTo>
                    <a:lnTo>
                      <a:pt x="1104" y="983"/>
                    </a:lnTo>
                    <a:lnTo>
                      <a:pt x="1107" y="985"/>
                    </a:lnTo>
                    <a:lnTo>
                      <a:pt x="1109" y="988"/>
                    </a:lnTo>
                    <a:lnTo>
                      <a:pt x="1114" y="992"/>
                    </a:lnTo>
                    <a:lnTo>
                      <a:pt x="1123" y="999"/>
                    </a:lnTo>
                    <a:lnTo>
                      <a:pt x="1130" y="995"/>
                    </a:lnTo>
                    <a:lnTo>
                      <a:pt x="1130" y="990"/>
                    </a:lnTo>
                    <a:lnTo>
                      <a:pt x="1142" y="990"/>
                    </a:lnTo>
                    <a:lnTo>
                      <a:pt x="1161" y="995"/>
                    </a:lnTo>
                    <a:lnTo>
                      <a:pt x="1170" y="992"/>
                    </a:lnTo>
                    <a:lnTo>
                      <a:pt x="1159" y="1002"/>
                    </a:lnTo>
                    <a:lnTo>
                      <a:pt x="1147" y="1011"/>
                    </a:lnTo>
                    <a:lnTo>
                      <a:pt x="1154" y="1009"/>
                    </a:lnTo>
                    <a:lnTo>
                      <a:pt x="1170" y="997"/>
                    </a:lnTo>
                    <a:lnTo>
                      <a:pt x="1189" y="990"/>
                    </a:lnTo>
                    <a:lnTo>
                      <a:pt x="1203" y="980"/>
                    </a:lnTo>
                    <a:lnTo>
                      <a:pt x="1211" y="976"/>
                    </a:lnTo>
                    <a:lnTo>
                      <a:pt x="1241" y="954"/>
                    </a:lnTo>
                    <a:lnTo>
                      <a:pt x="1253" y="947"/>
                    </a:lnTo>
                    <a:lnTo>
                      <a:pt x="1265" y="931"/>
                    </a:lnTo>
                    <a:lnTo>
                      <a:pt x="1267" y="919"/>
                    </a:lnTo>
                    <a:lnTo>
                      <a:pt x="1279" y="907"/>
                    </a:lnTo>
                    <a:lnTo>
                      <a:pt x="1293" y="893"/>
                    </a:lnTo>
                    <a:lnTo>
                      <a:pt x="1286" y="881"/>
                    </a:lnTo>
                    <a:lnTo>
                      <a:pt x="1282" y="874"/>
                    </a:lnTo>
                    <a:lnTo>
                      <a:pt x="1277" y="853"/>
                    </a:lnTo>
                    <a:lnTo>
                      <a:pt x="1282" y="850"/>
                    </a:lnTo>
                    <a:lnTo>
                      <a:pt x="1286" y="855"/>
                    </a:lnTo>
                    <a:lnTo>
                      <a:pt x="1291" y="855"/>
                    </a:lnTo>
                    <a:lnTo>
                      <a:pt x="1298" y="843"/>
                    </a:lnTo>
                    <a:lnTo>
                      <a:pt x="1308" y="843"/>
                    </a:lnTo>
                    <a:lnTo>
                      <a:pt x="1310" y="855"/>
                    </a:lnTo>
                    <a:lnTo>
                      <a:pt x="1305" y="869"/>
                    </a:lnTo>
                    <a:lnTo>
                      <a:pt x="1310" y="872"/>
                    </a:lnTo>
                    <a:lnTo>
                      <a:pt x="1324" y="867"/>
                    </a:lnTo>
                    <a:lnTo>
                      <a:pt x="1334" y="867"/>
                    </a:lnTo>
                    <a:lnTo>
                      <a:pt x="1308" y="886"/>
                    </a:lnTo>
                    <a:lnTo>
                      <a:pt x="1308" y="891"/>
                    </a:lnTo>
                    <a:lnTo>
                      <a:pt x="1326" y="876"/>
                    </a:lnTo>
                    <a:lnTo>
                      <a:pt x="1379" y="850"/>
                    </a:lnTo>
                    <a:lnTo>
                      <a:pt x="1402" y="846"/>
                    </a:lnTo>
                    <a:lnTo>
                      <a:pt x="1402" y="841"/>
                    </a:lnTo>
                    <a:lnTo>
                      <a:pt x="1395" y="829"/>
                    </a:lnTo>
                    <a:lnTo>
                      <a:pt x="1405" y="808"/>
                    </a:lnTo>
                    <a:lnTo>
                      <a:pt x="1412" y="808"/>
                    </a:lnTo>
                    <a:lnTo>
                      <a:pt x="1416" y="796"/>
                    </a:lnTo>
                    <a:lnTo>
                      <a:pt x="1419" y="791"/>
                    </a:lnTo>
                    <a:lnTo>
                      <a:pt x="1416" y="770"/>
                    </a:lnTo>
                    <a:lnTo>
                      <a:pt x="1412" y="763"/>
                    </a:lnTo>
                    <a:lnTo>
                      <a:pt x="1412" y="758"/>
                    </a:lnTo>
                    <a:lnTo>
                      <a:pt x="1416" y="746"/>
                    </a:lnTo>
                    <a:lnTo>
                      <a:pt x="1414" y="734"/>
                    </a:lnTo>
                    <a:lnTo>
                      <a:pt x="1419" y="720"/>
                    </a:lnTo>
                    <a:lnTo>
                      <a:pt x="1423" y="713"/>
                    </a:lnTo>
                    <a:lnTo>
                      <a:pt x="1428" y="699"/>
                    </a:lnTo>
                    <a:lnTo>
                      <a:pt x="1428" y="692"/>
                    </a:lnTo>
                    <a:lnTo>
                      <a:pt x="1431" y="685"/>
                    </a:lnTo>
                    <a:lnTo>
                      <a:pt x="1428" y="677"/>
                    </a:lnTo>
                    <a:lnTo>
                      <a:pt x="1431" y="670"/>
                    </a:lnTo>
                    <a:close/>
                  </a:path>
                </a:pathLst>
              </a:custGeom>
              <a:noFill/>
              <a:ln w="38100">
                <a:solidFill>
                  <a:srgbClr val="D4AF37"/>
                </a:solidFill>
                <a:round/>
                <a:headEnd/>
                <a:tailEnd/>
              </a:ln>
            </p:spPr>
            <p:txBody>
              <a:bodyPr/>
              <a:lstStyle/>
              <a:p>
                <a:pPr>
                  <a:spcBef>
                    <a:spcPts val="0"/>
                  </a:spcBef>
                  <a:defRPr/>
                </a:pPr>
                <a:endParaRPr lang="en-US" sz="1200">
                  <a:latin typeface="Arial"/>
                  <a:ea typeface="+mn-ea"/>
                  <a:cs typeface="Arial"/>
                </a:endParaRPr>
              </a:p>
            </p:txBody>
          </p:sp>
          <p:cxnSp>
            <p:nvCxnSpPr>
              <p:cNvPr id="37" name="直接连接符 36"/>
              <p:cNvCxnSpPr/>
              <p:nvPr/>
            </p:nvCxnSpPr>
            <p:spPr>
              <a:xfrm flipH="1">
                <a:off x="2895500" y="9753600"/>
                <a:ext cx="3338287" cy="0"/>
              </a:xfrm>
              <a:prstGeom prst="line">
                <a:avLst/>
              </a:prstGeom>
              <a:noFill/>
              <a:ln w="38100" cap="flat">
                <a:solidFill>
                  <a:srgbClr val="D4AF37"/>
                </a:solidFill>
                <a:prstDash val="lgDash"/>
                <a:miter lim="400000"/>
              </a:ln>
              <a:effectLst/>
            </p:spPr>
            <p:style>
              <a:lnRef idx="0">
                <a:scrgbClr r="0" g="0" b="0"/>
              </a:lnRef>
              <a:fillRef idx="0">
                <a:scrgbClr r="0" g="0" b="0"/>
              </a:fillRef>
              <a:effectRef idx="0">
                <a:scrgbClr r="0" g="0" b="0"/>
              </a:effectRef>
              <a:fontRef idx="none"/>
            </p:style>
          </p:cxnSp>
          <p:sp>
            <p:nvSpPr>
              <p:cNvPr id="38" name="文本框 37"/>
              <p:cNvSpPr txBox="1"/>
              <p:nvPr/>
            </p:nvSpPr>
            <p:spPr>
              <a:xfrm>
                <a:off x="2895500" y="8777023"/>
                <a:ext cx="989052" cy="9983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altLang="zh-CN" sz="2800" b="1" i="0" u="none" strike="noStrike" cap="none" spc="0" normalizeH="0" baseline="0" dirty="0">
                    <a:ln>
                      <a:noFill/>
                    </a:ln>
                    <a:solidFill>
                      <a:srgbClr val="D4AF37"/>
                    </a:solidFill>
                    <a:effectLst/>
                    <a:uFillTx/>
                    <a:latin typeface="Avenir Next Medium"/>
                    <a:ea typeface="Avenir Next Medium"/>
                    <a:cs typeface="Avenir Next Medium"/>
                    <a:sym typeface="Avenir Next Medium"/>
                  </a:rPr>
                  <a:t>Texas</a:t>
                </a:r>
                <a:endParaRPr kumimoji="0" lang="zh-CN" altLang="en-US" sz="2800" b="1" i="0" u="none" strike="noStrike" cap="none" spc="0" normalizeH="0" baseline="0" dirty="0">
                  <a:ln>
                    <a:noFill/>
                  </a:ln>
                  <a:solidFill>
                    <a:srgbClr val="D4AF37"/>
                  </a:solidFill>
                  <a:effectLst/>
                  <a:uFillTx/>
                  <a:latin typeface="Avenir Next Medium"/>
                  <a:ea typeface="Avenir Next Medium"/>
                  <a:cs typeface="Avenir Next Medium"/>
                  <a:sym typeface="Avenir Next Medium"/>
                </a:endParaRPr>
              </a:p>
            </p:txBody>
          </p:sp>
        </p:grpSp>
        <p:grpSp>
          <p:nvGrpSpPr>
            <p:cNvPr id="32" name="组合 31"/>
            <p:cNvGrpSpPr/>
            <p:nvPr/>
          </p:nvGrpSpPr>
          <p:grpSpPr>
            <a:xfrm>
              <a:off x="7607516" y="8984344"/>
              <a:ext cx="2106574" cy="2383137"/>
              <a:chOff x="7607516" y="8984344"/>
              <a:chExt cx="2106574" cy="2383137"/>
            </a:xfrm>
          </p:grpSpPr>
          <p:sp>
            <p:nvSpPr>
              <p:cNvPr id="33" name="Freeform 50"/>
              <p:cNvSpPr>
                <a:spLocks noEditPoints="1"/>
              </p:cNvSpPr>
              <p:nvPr/>
            </p:nvSpPr>
            <p:spPr bwMode="auto">
              <a:xfrm rot="272984">
                <a:off x="8222090" y="8984344"/>
                <a:ext cx="1492000" cy="1253796"/>
              </a:xfrm>
              <a:custGeom>
                <a:avLst/>
                <a:gdLst/>
                <a:ahLst/>
                <a:cxnLst>
                  <a:cxn ang="0">
                    <a:pos x="690" y="535"/>
                  </a:cxn>
                  <a:cxn ang="0">
                    <a:pos x="697" y="547"/>
                  </a:cxn>
                  <a:cxn ang="0">
                    <a:pos x="766" y="779"/>
                  </a:cxn>
                  <a:cxn ang="0">
                    <a:pos x="887" y="398"/>
                  </a:cxn>
                  <a:cxn ang="0">
                    <a:pos x="319" y="206"/>
                  </a:cxn>
                  <a:cxn ang="0">
                    <a:pos x="333" y="196"/>
                  </a:cxn>
                  <a:cxn ang="0">
                    <a:pos x="790" y="767"/>
                  </a:cxn>
                  <a:cxn ang="0">
                    <a:pos x="910" y="665"/>
                  </a:cxn>
                  <a:cxn ang="0">
                    <a:pos x="922" y="641"/>
                  </a:cxn>
                  <a:cxn ang="0">
                    <a:pos x="889" y="701"/>
                  </a:cxn>
                  <a:cxn ang="0">
                    <a:pos x="898" y="421"/>
                  </a:cxn>
                  <a:cxn ang="0">
                    <a:pos x="785" y="246"/>
                  </a:cxn>
                  <a:cxn ang="0">
                    <a:pos x="799" y="246"/>
                  </a:cxn>
                  <a:cxn ang="0">
                    <a:pos x="806" y="265"/>
                  </a:cxn>
                  <a:cxn ang="0">
                    <a:pos x="842" y="329"/>
                  </a:cxn>
                  <a:cxn ang="0">
                    <a:pos x="820" y="258"/>
                  </a:cxn>
                  <a:cxn ang="0">
                    <a:pos x="686" y="57"/>
                  </a:cxn>
                  <a:cxn ang="0">
                    <a:pos x="612" y="0"/>
                  </a:cxn>
                  <a:cxn ang="0">
                    <a:pos x="610" y="45"/>
                  </a:cxn>
                  <a:cxn ang="0">
                    <a:pos x="591" y="50"/>
                  </a:cxn>
                  <a:cxn ang="0">
                    <a:pos x="518" y="47"/>
                  </a:cxn>
                  <a:cxn ang="0">
                    <a:pos x="414" y="61"/>
                  </a:cxn>
                  <a:cxn ang="0">
                    <a:pos x="309" y="73"/>
                  </a:cxn>
                  <a:cxn ang="0">
                    <a:pos x="210" y="54"/>
                  </a:cxn>
                  <a:cxn ang="0">
                    <a:pos x="0" y="87"/>
                  </a:cxn>
                  <a:cxn ang="0">
                    <a:pos x="23" y="142"/>
                  </a:cxn>
                  <a:cxn ang="0">
                    <a:pos x="26" y="166"/>
                  </a:cxn>
                  <a:cxn ang="0">
                    <a:pos x="54" y="137"/>
                  </a:cxn>
                  <a:cxn ang="0">
                    <a:pos x="75" y="149"/>
                  </a:cxn>
                  <a:cxn ang="0">
                    <a:pos x="116" y="142"/>
                  </a:cxn>
                  <a:cxn ang="0">
                    <a:pos x="168" y="132"/>
                  </a:cxn>
                  <a:cxn ang="0">
                    <a:pos x="210" y="161"/>
                  </a:cxn>
                  <a:cxn ang="0">
                    <a:pos x="224" y="149"/>
                  </a:cxn>
                  <a:cxn ang="0">
                    <a:pos x="262" y="189"/>
                  </a:cxn>
                  <a:cxn ang="0">
                    <a:pos x="257" y="203"/>
                  </a:cxn>
                  <a:cxn ang="0">
                    <a:pos x="317" y="192"/>
                  </a:cxn>
                  <a:cxn ang="0">
                    <a:pos x="369" y="156"/>
                  </a:cxn>
                  <a:cxn ang="0">
                    <a:pos x="563" y="239"/>
                  </a:cxn>
                  <a:cxn ang="0">
                    <a:pos x="579" y="390"/>
                  </a:cxn>
                  <a:cxn ang="0">
                    <a:pos x="605" y="400"/>
                  </a:cxn>
                  <a:cxn ang="0">
                    <a:pos x="605" y="372"/>
                  </a:cxn>
                  <a:cxn ang="0">
                    <a:pos x="626" y="393"/>
                  </a:cxn>
                  <a:cxn ang="0">
                    <a:pos x="612" y="443"/>
                  </a:cxn>
                  <a:cxn ang="0">
                    <a:pos x="674" y="497"/>
                  </a:cxn>
                  <a:cxn ang="0">
                    <a:pos x="695" y="535"/>
                  </a:cxn>
                  <a:cxn ang="0">
                    <a:pos x="712" y="525"/>
                  </a:cxn>
                  <a:cxn ang="0">
                    <a:pos x="764" y="606"/>
                  </a:cxn>
                  <a:cxn ang="0">
                    <a:pos x="842" y="663"/>
                  </a:cxn>
                  <a:cxn ang="0">
                    <a:pos x="823" y="679"/>
                  </a:cxn>
                  <a:cxn ang="0">
                    <a:pos x="901" y="660"/>
                  </a:cxn>
                  <a:cxn ang="0">
                    <a:pos x="924" y="573"/>
                  </a:cxn>
                  <a:cxn ang="0">
                    <a:pos x="846" y="738"/>
                  </a:cxn>
                  <a:cxn ang="0">
                    <a:pos x="868" y="722"/>
                  </a:cxn>
                  <a:cxn ang="0">
                    <a:pos x="804" y="743"/>
                  </a:cxn>
                  <a:cxn ang="0">
                    <a:pos x="816" y="753"/>
                  </a:cxn>
                </a:cxnLst>
                <a:rect l="0" t="0" r="r" b="b"/>
                <a:pathLst>
                  <a:path w="927" h="779">
                    <a:moveTo>
                      <a:pt x="690" y="535"/>
                    </a:moveTo>
                    <a:lnTo>
                      <a:pt x="683" y="523"/>
                    </a:lnTo>
                    <a:lnTo>
                      <a:pt x="678" y="518"/>
                    </a:lnTo>
                    <a:lnTo>
                      <a:pt x="683" y="533"/>
                    </a:lnTo>
                    <a:lnTo>
                      <a:pt x="693" y="542"/>
                    </a:lnTo>
                    <a:lnTo>
                      <a:pt x="690" y="535"/>
                    </a:lnTo>
                    <a:close/>
                    <a:moveTo>
                      <a:pt x="686" y="547"/>
                    </a:moveTo>
                    <a:lnTo>
                      <a:pt x="678" y="540"/>
                    </a:lnTo>
                    <a:lnTo>
                      <a:pt x="681" y="547"/>
                    </a:lnTo>
                    <a:lnTo>
                      <a:pt x="686" y="549"/>
                    </a:lnTo>
                    <a:lnTo>
                      <a:pt x="695" y="551"/>
                    </a:lnTo>
                    <a:lnTo>
                      <a:pt x="697" y="547"/>
                    </a:lnTo>
                    <a:lnTo>
                      <a:pt x="688" y="547"/>
                    </a:lnTo>
                    <a:lnTo>
                      <a:pt x="686" y="547"/>
                    </a:lnTo>
                    <a:close/>
                    <a:moveTo>
                      <a:pt x="768" y="774"/>
                    </a:moveTo>
                    <a:lnTo>
                      <a:pt x="764" y="776"/>
                    </a:lnTo>
                    <a:lnTo>
                      <a:pt x="764" y="779"/>
                    </a:lnTo>
                    <a:lnTo>
                      <a:pt x="766" y="779"/>
                    </a:lnTo>
                    <a:lnTo>
                      <a:pt x="771" y="776"/>
                    </a:lnTo>
                    <a:lnTo>
                      <a:pt x="771" y="774"/>
                    </a:lnTo>
                    <a:lnTo>
                      <a:pt x="768" y="774"/>
                    </a:lnTo>
                    <a:close/>
                    <a:moveTo>
                      <a:pt x="875" y="388"/>
                    </a:moveTo>
                    <a:lnTo>
                      <a:pt x="889" y="407"/>
                    </a:lnTo>
                    <a:lnTo>
                      <a:pt x="887" y="398"/>
                    </a:lnTo>
                    <a:lnTo>
                      <a:pt x="858" y="353"/>
                    </a:lnTo>
                    <a:lnTo>
                      <a:pt x="851" y="341"/>
                    </a:lnTo>
                    <a:lnTo>
                      <a:pt x="844" y="334"/>
                    </a:lnTo>
                    <a:lnTo>
                      <a:pt x="856" y="357"/>
                    </a:lnTo>
                    <a:lnTo>
                      <a:pt x="875" y="388"/>
                    </a:lnTo>
                    <a:close/>
                    <a:moveTo>
                      <a:pt x="319" y="206"/>
                    </a:moveTo>
                    <a:lnTo>
                      <a:pt x="307" y="213"/>
                    </a:lnTo>
                    <a:lnTo>
                      <a:pt x="300" y="213"/>
                    </a:lnTo>
                    <a:lnTo>
                      <a:pt x="293" y="215"/>
                    </a:lnTo>
                    <a:lnTo>
                      <a:pt x="305" y="218"/>
                    </a:lnTo>
                    <a:lnTo>
                      <a:pt x="317" y="211"/>
                    </a:lnTo>
                    <a:lnTo>
                      <a:pt x="333" y="196"/>
                    </a:lnTo>
                    <a:lnTo>
                      <a:pt x="326" y="199"/>
                    </a:lnTo>
                    <a:lnTo>
                      <a:pt x="319" y="206"/>
                    </a:lnTo>
                    <a:close/>
                    <a:moveTo>
                      <a:pt x="790" y="755"/>
                    </a:moveTo>
                    <a:lnTo>
                      <a:pt x="787" y="762"/>
                    </a:lnTo>
                    <a:lnTo>
                      <a:pt x="783" y="769"/>
                    </a:lnTo>
                    <a:lnTo>
                      <a:pt x="790" y="767"/>
                    </a:lnTo>
                    <a:lnTo>
                      <a:pt x="794" y="765"/>
                    </a:lnTo>
                    <a:lnTo>
                      <a:pt x="792" y="760"/>
                    </a:lnTo>
                    <a:lnTo>
                      <a:pt x="790" y="755"/>
                    </a:lnTo>
                    <a:close/>
                    <a:moveTo>
                      <a:pt x="913" y="649"/>
                    </a:moveTo>
                    <a:lnTo>
                      <a:pt x="915" y="658"/>
                    </a:lnTo>
                    <a:lnTo>
                      <a:pt x="910" y="665"/>
                    </a:lnTo>
                    <a:lnTo>
                      <a:pt x="905" y="670"/>
                    </a:lnTo>
                    <a:lnTo>
                      <a:pt x="903" y="677"/>
                    </a:lnTo>
                    <a:lnTo>
                      <a:pt x="896" y="691"/>
                    </a:lnTo>
                    <a:lnTo>
                      <a:pt x="894" y="698"/>
                    </a:lnTo>
                    <a:lnTo>
                      <a:pt x="913" y="670"/>
                    </a:lnTo>
                    <a:lnTo>
                      <a:pt x="922" y="641"/>
                    </a:lnTo>
                    <a:lnTo>
                      <a:pt x="920" y="641"/>
                    </a:lnTo>
                    <a:lnTo>
                      <a:pt x="913" y="649"/>
                    </a:lnTo>
                    <a:close/>
                    <a:moveTo>
                      <a:pt x="887" y="708"/>
                    </a:moveTo>
                    <a:lnTo>
                      <a:pt x="889" y="705"/>
                    </a:lnTo>
                    <a:lnTo>
                      <a:pt x="891" y="701"/>
                    </a:lnTo>
                    <a:lnTo>
                      <a:pt x="889" y="701"/>
                    </a:lnTo>
                    <a:lnTo>
                      <a:pt x="887" y="708"/>
                    </a:lnTo>
                    <a:close/>
                    <a:moveTo>
                      <a:pt x="922" y="540"/>
                    </a:moveTo>
                    <a:lnTo>
                      <a:pt x="920" y="483"/>
                    </a:lnTo>
                    <a:lnTo>
                      <a:pt x="913" y="454"/>
                    </a:lnTo>
                    <a:lnTo>
                      <a:pt x="903" y="431"/>
                    </a:lnTo>
                    <a:lnTo>
                      <a:pt x="898" y="421"/>
                    </a:lnTo>
                    <a:lnTo>
                      <a:pt x="884" y="409"/>
                    </a:lnTo>
                    <a:lnTo>
                      <a:pt x="813" y="298"/>
                    </a:lnTo>
                    <a:lnTo>
                      <a:pt x="809" y="289"/>
                    </a:lnTo>
                    <a:lnTo>
                      <a:pt x="799" y="274"/>
                    </a:lnTo>
                    <a:lnTo>
                      <a:pt x="790" y="253"/>
                    </a:lnTo>
                    <a:lnTo>
                      <a:pt x="785" y="246"/>
                    </a:lnTo>
                    <a:lnTo>
                      <a:pt x="780" y="232"/>
                    </a:lnTo>
                    <a:lnTo>
                      <a:pt x="783" y="229"/>
                    </a:lnTo>
                    <a:lnTo>
                      <a:pt x="787" y="232"/>
                    </a:lnTo>
                    <a:lnTo>
                      <a:pt x="787" y="239"/>
                    </a:lnTo>
                    <a:lnTo>
                      <a:pt x="790" y="244"/>
                    </a:lnTo>
                    <a:lnTo>
                      <a:pt x="799" y="246"/>
                    </a:lnTo>
                    <a:lnTo>
                      <a:pt x="801" y="248"/>
                    </a:lnTo>
                    <a:lnTo>
                      <a:pt x="797" y="258"/>
                    </a:lnTo>
                    <a:lnTo>
                      <a:pt x="799" y="265"/>
                    </a:lnTo>
                    <a:lnTo>
                      <a:pt x="806" y="279"/>
                    </a:lnTo>
                    <a:lnTo>
                      <a:pt x="809" y="274"/>
                    </a:lnTo>
                    <a:lnTo>
                      <a:pt x="806" y="265"/>
                    </a:lnTo>
                    <a:lnTo>
                      <a:pt x="809" y="256"/>
                    </a:lnTo>
                    <a:lnTo>
                      <a:pt x="811" y="256"/>
                    </a:lnTo>
                    <a:lnTo>
                      <a:pt x="813" y="279"/>
                    </a:lnTo>
                    <a:lnTo>
                      <a:pt x="818" y="298"/>
                    </a:lnTo>
                    <a:lnTo>
                      <a:pt x="837" y="324"/>
                    </a:lnTo>
                    <a:lnTo>
                      <a:pt x="842" y="329"/>
                    </a:lnTo>
                    <a:lnTo>
                      <a:pt x="830" y="310"/>
                    </a:lnTo>
                    <a:lnTo>
                      <a:pt x="823" y="296"/>
                    </a:lnTo>
                    <a:lnTo>
                      <a:pt x="818" y="284"/>
                    </a:lnTo>
                    <a:lnTo>
                      <a:pt x="818" y="274"/>
                    </a:lnTo>
                    <a:lnTo>
                      <a:pt x="818" y="265"/>
                    </a:lnTo>
                    <a:lnTo>
                      <a:pt x="820" y="258"/>
                    </a:lnTo>
                    <a:lnTo>
                      <a:pt x="816" y="248"/>
                    </a:lnTo>
                    <a:lnTo>
                      <a:pt x="766" y="196"/>
                    </a:lnTo>
                    <a:lnTo>
                      <a:pt x="735" y="151"/>
                    </a:lnTo>
                    <a:lnTo>
                      <a:pt x="712" y="111"/>
                    </a:lnTo>
                    <a:lnTo>
                      <a:pt x="693" y="71"/>
                    </a:lnTo>
                    <a:lnTo>
                      <a:pt x="686" y="57"/>
                    </a:lnTo>
                    <a:lnTo>
                      <a:pt x="669" y="12"/>
                    </a:lnTo>
                    <a:lnTo>
                      <a:pt x="662" y="0"/>
                    </a:lnTo>
                    <a:lnTo>
                      <a:pt x="643" y="5"/>
                    </a:lnTo>
                    <a:lnTo>
                      <a:pt x="619" y="0"/>
                    </a:lnTo>
                    <a:lnTo>
                      <a:pt x="612" y="0"/>
                    </a:lnTo>
                    <a:lnTo>
                      <a:pt x="612" y="0"/>
                    </a:lnTo>
                    <a:lnTo>
                      <a:pt x="610" y="5"/>
                    </a:lnTo>
                    <a:lnTo>
                      <a:pt x="605" y="7"/>
                    </a:lnTo>
                    <a:lnTo>
                      <a:pt x="605" y="14"/>
                    </a:lnTo>
                    <a:lnTo>
                      <a:pt x="605" y="24"/>
                    </a:lnTo>
                    <a:lnTo>
                      <a:pt x="610" y="35"/>
                    </a:lnTo>
                    <a:lnTo>
                      <a:pt x="610" y="45"/>
                    </a:lnTo>
                    <a:lnTo>
                      <a:pt x="610" y="54"/>
                    </a:lnTo>
                    <a:lnTo>
                      <a:pt x="605" y="59"/>
                    </a:lnTo>
                    <a:lnTo>
                      <a:pt x="598" y="61"/>
                    </a:lnTo>
                    <a:lnTo>
                      <a:pt x="596" y="59"/>
                    </a:lnTo>
                    <a:lnTo>
                      <a:pt x="593" y="57"/>
                    </a:lnTo>
                    <a:lnTo>
                      <a:pt x="591" y="50"/>
                    </a:lnTo>
                    <a:lnTo>
                      <a:pt x="586" y="42"/>
                    </a:lnTo>
                    <a:lnTo>
                      <a:pt x="586" y="38"/>
                    </a:lnTo>
                    <a:lnTo>
                      <a:pt x="570" y="40"/>
                    </a:lnTo>
                    <a:lnTo>
                      <a:pt x="551" y="42"/>
                    </a:lnTo>
                    <a:lnTo>
                      <a:pt x="534" y="45"/>
                    </a:lnTo>
                    <a:lnTo>
                      <a:pt x="518" y="47"/>
                    </a:lnTo>
                    <a:lnTo>
                      <a:pt x="499" y="50"/>
                    </a:lnTo>
                    <a:lnTo>
                      <a:pt x="482" y="52"/>
                    </a:lnTo>
                    <a:lnTo>
                      <a:pt x="466" y="54"/>
                    </a:lnTo>
                    <a:lnTo>
                      <a:pt x="447" y="57"/>
                    </a:lnTo>
                    <a:lnTo>
                      <a:pt x="430" y="59"/>
                    </a:lnTo>
                    <a:lnTo>
                      <a:pt x="414" y="61"/>
                    </a:lnTo>
                    <a:lnTo>
                      <a:pt x="395" y="64"/>
                    </a:lnTo>
                    <a:lnTo>
                      <a:pt x="378" y="66"/>
                    </a:lnTo>
                    <a:lnTo>
                      <a:pt x="361" y="68"/>
                    </a:lnTo>
                    <a:lnTo>
                      <a:pt x="343" y="68"/>
                    </a:lnTo>
                    <a:lnTo>
                      <a:pt x="326" y="71"/>
                    </a:lnTo>
                    <a:lnTo>
                      <a:pt x="309" y="73"/>
                    </a:lnTo>
                    <a:lnTo>
                      <a:pt x="298" y="76"/>
                    </a:lnTo>
                    <a:lnTo>
                      <a:pt x="298" y="71"/>
                    </a:lnTo>
                    <a:lnTo>
                      <a:pt x="286" y="52"/>
                    </a:lnTo>
                    <a:lnTo>
                      <a:pt x="279" y="42"/>
                    </a:lnTo>
                    <a:lnTo>
                      <a:pt x="246" y="47"/>
                    </a:lnTo>
                    <a:lnTo>
                      <a:pt x="210" y="54"/>
                    </a:lnTo>
                    <a:lnTo>
                      <a:pt x="175" y="59"/>
                    </a:lnTo>
                    <a:lnTo>
                      <a:pt x="139" y="66"/>
                    </a:lnTo>
                    <a:lnTo>
                      <a:pt x="104" y="71"/>
                    </a:lnTo>
                    <a:lnTo>
                      <a:pt x="71" y="76"/>
                    </a:lnTo>
                    <a:lnTo>
                      <a:pt x="35" y="83"/>
                    </a:lnTo>
                    <a:lnTo>
                      <a:pt x="0" y="87"/>
                    </a:lnTo>
                    <a:lnTo>
                      <a:pt x="0" y="97"/>
                    </a:lnTo>
                    <a:lnTo>
                      <a:pt x="2" y="104"/>
                    </a:lnTo>
                    <a:lnTo>
                      <a:pt x="7" y="111"/>
                    </a:lnTo>
                    <a:lnTo>
                      <a:pt x="23" y="125"/>
                    </a:lnTo>
                    <a:lnTo>
                      <a:pt x="26" y="130"/>
                    </a:lnTo>
                    <a:lnTo>
                      <a:pt x="23" y="142"/>
                    </a:lnTo>
                    <a:lnTo>
                      <a:pt x="26" y="149"/>
                    </a:lnTo>
                    <a:lnTo>
                      <a:pt x="26" y="154"/>
                    </a:lnTo>
                    <a:lnTo>
                      <a:pt x="21" y="158"/>
                    </a:lnTo>
                    <a:lnTo>
                      <a:pt x="21" y="163"/>
                    </a:lnTo>
                    <a:lnTo>
                      <a:pt x="26" y="161"/>
                    </a:lnTo>
                    <a:lnTo>
                      <a:pt x="26" y="166"/>
                    </a:lnTo>
                    <a:lnTo>
                      <a:pt x="21" y="173"/>
                    </a:lnTo>
                    <a:lnTo>
                      <a:pt x="23" y="173"/>
                    </a:lnTo>
                    <a:lnTo>
                      <a:pt x="45" y="166"/>
                    </a:lnTo>
                    <a:lnTo>
                      <a:pt x="47" y="156"/>
                    </a:lnTo>
                    <a:lnTo>
                      <a:pt x="54" y="149"/>
                    </a:lnTo>
                    <a:lnTo>
                      <a:pt x="54" y="137"/>
                    </a:lnTo>
                    <a:lnTo>
                      <a:pt x="59" y="137"/>
                    </a:lnTo>
                    <a:lnTo>
                      <a:pt x="63" y="142"/>
                    </a:lnTo>
                    <a:lnTo>
                      <a:pt x="68" y="135"/>
                    </a:lnTo>
                    <a:lnTo>
                      <a:pt x="71" y="132"/>
                    </a:lnTo>
                    <a:lnTo>
                      <a:pt x="75" y="140"/>
                    </a:lnTo>
                    <a:lnTo>
                      <a:pt x="75" y="149"/>
                    </a:lnTo>
                    <a:lnTo>
                      <a:pt x="61" y="156"/>
                    </a:lnTo>
                    <a:lnTo>
                      <a:pt x="56" y="158"/>
                    </a:lnTo>
                    <a:lnTo>
                      <a:pt x="54" y="163"/>
                    </a:lnTo>
                    <a:lnTo>
                      <a:pt x="78" y="156"/>
                    </a:lnTo>
                    <a:lnTo>
                      <a:pt x="108" y="147"/>
                    </a:lnTo>
                    <a:lnTo>
                      <a:pt x="116" y="142"/>
                    </a:lnTo>
                    <a:lnTo>
                      <a:pt x="125" y="137"/>
                    </a:lnTo>
                    <a:lnTo>
                      <a:pt x="132" y="132"/>
                    </a:lnTo>
                    <a:lnTo>
                      <a:pt x="142" y="132"/>
                    </a:lnTo>
                    <a:lnTo>
                      <a:pt x="153" y="128"/>
                    </a:lnTo>
                    <a:lnTo>
                      <a:pt x="163" y="130"/>
                    </a:lnTo>
                    <a:lnTo>
                      <a:pt x="168" y="132"/>
                    </a:lnTo>
                    <a:lnTo>
                      <a:pt x="170" y="137"/>
                    </a:lnTo>
                    <a:lnTo>
                      <a:pt x="156" y="137"/>
                    </a:lnTo>
                    <a:lnTo>
                      <a:pt x="134" y="144"/>
                    </a:lnTo>
                    <a:lnTo>
                      <a:pt x="165" y="147"/>
                    </a:lnTo>
                    <a:lnTo>
                      <a:pt x="203" y="156"/>
                    </a:lnTo>
                    <a:lnTo>
                      <a:pt x="210" y="161"/>
                    </a:lnTo>
                    <a:lnTo>
                      <a:pt x="212" y="161"/>
                    </a:lnTo>
                    <a:lnTo>
                      <a:pt x="215" y="156"/>
                    </a:lnTo>
                    <a:lnTo>
                      <a:pt x="215" y="151"/>
                    </a:lnTo>
                    <a:lnTo>
                      <a:pt x="220" y="144"/>
                    </a:lnTo>
                    <a:lnTo>
                      <a:pt x="229" y="142"/>
                    </a:lnTo>
                    <a:lnTo>
                      <a:pt x="224" y="149"/>
                    </a:lnTo>
                    <a:lnTo>
                      <a:pt x="224" y="156"/>
                    </a:lnTo>
                    <a:lnTo>
                      <a:pt x="229" y="161"/>
                    </a:lnTo>
                    <a:lnTo>
                      <a:pt x="229" y="163"/>
                    </a:lnTo>
                    <a:lnTo>
                      <a:pt x="224" y="166"/>
                    </a:lnTo>
                    <a:lnTo>
                      <a:pt x="246" y="180"/>
                    </a:lnTo>
                    <a:lnTo>
                      <a:pt x="262" y="189"/>
                    </a:lnTo>
                    <a:lnTo>
                      <a:pt x="269" y="199"/>
                    </a:lnTo>
                    <a:lnTo>
                      <a:pt x="269" y="203"/>
                    </a:lnTo>
                    <a:lnTo>
                      <a:pt x="267" y="206"/>
                    </a:lnTo>
                    <a:lnTo>
                      <a:pt x="262" y="201"/>
                    </a:lnTo>
                    <a:lnTo>
                      <a:pt x="257" y="194"/>
                    </a:lnTo>
                    <a:lnTo>
                      <a:pt x="257" y="203"/>
                    </a:lnTo>
                    <a:lnTo>
                      <a:pt x="265" y="213"/>
                    </a:lnTo>
                    <a:lnTo>
                      <a:pt x="269" y="213"/>
                    </a:lnTo>
                    <a:lnTo>
                      <a:pt x="283" y="208"/>
                    </a:lnTo>
                    <a:lnTo>
                      <a:pt x="300" y="203"/>
                    </a:lnTo>
                    <a:lnTo>
                      <a:pt x="307" y="199"/>
                    </a:lnTo>
                    <a:lnTo>
                      <a:pt x="317" y="192"/>
                    </a:lnTo>
                    <a:lnTo>
                      <a:pt x="326" y="192"/>
                    </a:lnTo>
                    <a:lnTo>
                      <a:pt x="350" y="170"/>
                    </a:lnTo>
                    <a:lnTo>
                      <a:pt x="361" y="168"/>
                    </a:lnTo>
                    <a:lnTo>
                      <a:pt x="369" y="166"/>
                    </a:lnTo>
                    <a:lnTo>
                      <a:pt x="371" y="163"/>
                    </a:lnTo>
                    <a:lnTo>
                      <a:pt x="369" y="156"/>
                    </a:lnTo>
                    <a:lnTo>
                      <a:pt x="369" y="151"/>
                    </a:lnTo>
                    <a:lnTo>
                      <a:pt x="373" y="144"/>
                    </a:lnTo>
                    <a:lnTo>
                      <a:pt x="402" y="135"/>
                    </a:lnTo>
                    <a:lnTo>
                      <a:pt x="442" y="149"/>
                    </a:lnTo>
                    <a:lnTo>
                      <a:pt x="496" y="201"/>
                    </a:lnTo>
                    <a:lnTo>
                      <a:pt x="563" y="239"/>
                    </a:lnTo>
                    <a:lnTo>
                      <a:pt x="579" y="258"/>
                    </a:lnTo>
                    <a:lnTo>
                      <a:pt x="581" y="267"/>
                    </a:lnTo>
                    <a:lnTo>
                      <a:pt x="581" y="272"/>
                    </a:lnTo>
                    <a:lnTo>
                      <a:pt x="586" y="308"/>
                    </a:lnTo>
                    <a:lnTo>
                      <a:pt x="581" y="341"/>
                    </a:lnTo>
                    <a:lnTo>
                      <a:pt x="579" y="390"/>
                    </a:lnTo>
                    <a:lnTo>
                      <a:pt x="584" y="400"/>
                    </a:lnTo>
                    <a:lnTo>
                      <a:pt x="589" y="405"/>
                    </a:lnTo>
                    <a:lnTo>
                      <a:pt x="593" y="407"/>
                    </a:lnTo>
                    <a:lnTo>
                      <a:pt x="596" y="402"/>
                    </a:lnTo>
                    <a:lnTo>
                      <a:pt x="603" y="402"/>
                    </a:lnTo>
                    <a:lnTo>
                      <a:pt x="605" y="400"/>
                    </a:lnTo>
                    <a:lnTo>
                      <a:pt x="605" y="395"/>
                    </a:lnTo>
                    <a:lnTo>
                      <a:pt x="605" y="383"/>
                    </a:lnTo>
                    <a:lnTo>
                      <a:pt x="600" y="381"/>
                    </a:lnTo>
                    <a:lnTo>
                      <a:pt x="596" y="374"/>
                    </a:lnTo>
                    <a:lnTo>
                      <a:pt x="598" y="369"/>
                    </a:lnTo>
                    <a:lnTo>
                      <a:pt x="605" y="372"/>
                    </a:lnTo>
                    <a:lnTo>
                      <a:pt x="615" y="381"/>
                    </a:lnTo>
                    <a:lnTo>
                      <a:pt x="617" y="381"/>
                    </a:lnTo>
                    <a:lnTo>
                      <a:pt x="622" y="376"/>
                    </a:lnTo>
                    <a:lnTo>
                      <a:pt x="626" y="379"/>
                    </a:lnTo>
                    <a:lnTo>
                      <a:pt x="629" y="383"/>
                    </a:lnTo>
                    <a:lnTo>
                      <a:pt x="626" y="393"/>
                    </a:lnTo>
                    <a:lnTo>
                      <a:pt x="619" y="405"/>
                    </a:lnTo>
                    <a:lnTo>
                      <a:pt x="607" y="426"/>
                    </a:lnTo>
                    <a:lnTo>
                      <a:pt x="603" y="428"/>
                    </a:lnTo>
                    <a:lnTo>
                      <a:pt x="600" y="433"/>
                    </a:lnTo>
                    <a:lnTo>
                      <a:pt x="607" y="438"/>
                    </a:lnTo>
                    <a:lnTo>
                      <a:pt x="612" y="443"/>
                    </a:lnTo>
                    <a:lnTo>
                      <a:pt x="641" y="480"/>
                    </a:lnTo>
                    <a:lnTo>
                      <a:pt x="652" y="495"/>
                    </a:lnTo>
                    <a:lnTo>
                      <a:pt x="662" y="502"/>
                    </a:lnTo>
                    <a:lnTo>
                      <a:pt x="667" y="502"/>
                    </a:lnTo>
                    <a:lnTo>
                      <a:pt x="674" y="502"/>
                    </a:lnTo>
                    <a:lnTo>
                      <a:pt x="674" y="497"/>
                    </a:lnTo>
                    <a:lnTo>
                      <a:pt x="671" y="490"/>
                    </a:lnTo>
                    <a:lnTo>
                      <a:pt x="681" y="485"/>
                    </a:lnTo>
                    <a:lnTo>
                      <a:pt x="690" y="483"/>
                    </a:lnTo>
                    <a:lnTo>
                      <a:pt x="686" y="492"/>
                    </a:lnTo>
                    <a:lnTo>
                      <a:pt x="688" y="516"/>
                    </a:lnTo>
                    <a:lnTo>
                      <a:pt x="695" y="535"/>
                    </a:lnTo>
                    <a:lnTo>
                      <a:pt x="700" y="535"/>
                    </a:lnTo>
                    <a:lnTo>
                      <a:pt x="704" y="533"/>
                    </a:lnTo>
                    <a:lnTo>
                      <a:pt x="707" y="523"/>
                    </a:lnTo>
                    <a:lnTo>
                      <a:pt x="712" y="516"/>
                    </a:lnTo>
                    <a:lnTo>
                      <a:pt x="716" y="514"/>
                    </a:lnTo>
                    <a:lnTo>
                      <a:pt x="712" y="525"/>
                    </a:lnTo>
                    <a:lnTo>
                      <a:pt x="707" y="540"/>
                    </a:lnTo>
                    <a:lnTo>
                      <a:pt x="709" y="542"/>
                    </a:lnTo>
                    <a:lnTo>
                      <a:pt x="716" y="544"/>
                    </a:lnTo>
                    <a:lnTo>
                      <a:pt x="730" y="580"/>
                    </a:lnTo>
                    <a:lnTo>
                      <a:pt x="745" y="599"/>
                    </a:lnTo>
                    <a:lnTo>
                      <a:pt x="764" y="606"/>
                    </a:lnTo>
                    <a:lnTo>
                      <a:pt x="787" y="608"/>
                    </a:lnTo>
                    <a:lnTo>
                      <a:pt x="792" y="620"/>
                    </a:lnTo>
                    <a:lnTo>
                      <a:pt x="809" y="637"/>
                    </a:lnTo>
                    <a:lnTo>
                      <a:pt x="825" y="660"/>
                    </a:lnTo>
                    <a:lnTo>
                      <a:pt x="832" y="663"/>
                    </a:lnTo>
                    <a:lnTo>
                      <a:pt x="842" y="663"/>
                    </a:lnTo>
                    <a:lnTo>
                      <a:pt x="846" y="667"/>
                    </a:lnTo>
                    <a:lnTo>
                      <a:pt x="846" y="675"/>
                    </a:lnTo>
                    <a:lnTo>
                      <a:pt x="827" y="665"/>
                    </a:lnTo>
                    <a:lnTo>
                      <a:pt x="825" y="667"/>
                    </a:lnTo>
                    <a:lnTo>
                      <a:pt x="823" y="672"/>
                    </a:lnTo>
                    <a:lnTo>
                      <a:pt x="823" y="679"/>
                    </a:lnTo>
                    <a:lnTo>
                      <a:pt x="830" y="689"/>
                    </a:lnTo>
                    <a:lnTo>
                      <a:pt x="842" y="686"/>
                    </a:lnTo>
                    <a:lnTo>
                      <a:pt x="858" y="677"/>
                    </a:lnTo>
                    <a:lnTo>
                      <a:pt x="872" y="677"/>
                    </a:lnTo>
                    <a:lnTo>
                      <a:pt x="891" y="663"/>
                    </a:lnTo>
                    <a:lnTo>
                      <a:pt x="901" y="660"/>
                    </a:lnTo>
                    <a:lnTo>
                      <a:pt x="910" y="646"/>
                    </a:lnTo>
                    <a:lnTo>
                      <a:pt x="913" y="632"/>
                    </a:lnTo>
                    <a:lnTo>
                      <a:pt x="913" y="608"/>
                    </a:lnTo>
                    <a:lnTo>
                      <a:pt x="917" y="589"/>
                    </a:lnTo>
                    <a:lnTo>
                      <a:pt x="922" y="573"/>
                    </a:lnTo>
                    <a:lnTo>
                      <a:pt x="924" y="573"/>
                    </a:lnTo>
                    <a:lnTo>
                      <a:pt x="924" y="575"/>
                    </a:lnTo>
                    <a:lnTo>
                      <a:pt x="927" y="577"/>
                    </a:lnTo>
                    <a:lnTo>
                      <a:pt x="922" y="540"/>
                    </a:lnTo>
                    <a:close/>
                    <a:moveTo>
                      <a:pt x="837" y="741"/>
                    </a:moveTo>
                    <a:lnTo>
                      <a:pt x="842" y="743"/>
                    </a:lnTo>
                    <a:lnTo>
                      <a:pt x="846" y="738"/>
                    </a:lnTo>
                    <a:lnTo>
                      <a:pt x="853" y="736"/>
                    </a:lnTo>
                    <a:lnTo>
                      <a:pt x="858" y="731"/>
                    </a:lnTo>
                    <a:lnTo>
                      <a:pt x="842" y="738"/>
                    </a:lnTo>
                    <a:lnTo>
                      <a:pt x="837" y="741"/>
                    </a:lnTo>
                    <a:close/>
                    <a:moveTo>
                      <a:pt x="872" y="717"/>
                    </a:moveTo>
                    <a:lnTo>
                      <a:pt x="868" y="722"/>
                    </a:lnTo>
                    <a:lnTo>
                      <a:pt x="868" y="722"/>
                    </a:lnTo>
                    <a:lnTo>
                      <a:pt x="870" y="722"/>
                    </a:lnTo>
                    <a:lnTo>
                      <a:pt x="875" y="720"/>
                    </a:lnTo>
                    <a:lnTo>
                      <a:pt x="875" y="717"/>
                    </a:lnTo>
                    <a:lnTo>
                      <a:pt x="872" y="717"/>
                    </a:lnTo>
                    <a:close/>
                    <a:moveTo>
                      <a:pt x="804" y="743"/>
                    </a:moveTo>
                    <a:lnTo>
                      <a:pt x="804" y="746"/>
                    </a:lnTo>
                    <a:lnTo>
                      <a:pt x="811" y="753"/>
                    </a:lnTo>
                    <a:lnTo>
                      <a:pt x="811" y="757"/>
                    </a:lnTo>
                    <a:lnTo>
                      <a:pt x="813" y="757"/>
                    </a:lnTo>
                    <a:lnTo>
                      <a:pt x="816" y="755"/>
                    </a:lnTo>
                    <a:lnTo>
                      <a:pt x="816" y="753"/>
                    </a:lnTo>
                    <a:lnTo>
                      <a:pt x="816" y="750"/>
                    </a:lnTo>
                    <a:lnTo>
                      <a:pt x="804" y="743"/>
                    </a:lnTo>
                    <a:close/>
                  </a:path>
                </a:pathLst>
              </a:custGeom>
              <a:noFill/>
              <a:ln w="38100">
                <a:solidFill>
                  <a:srgbClr val="D4AF37"/>
                </a:solidFill>
                <a:round/>
                <a:headEnd/>
                <a:tailEnd/>
              </a:ln>
            </p:spPr>
            <p:txBody>
              <a:bodyPr/>
              <a:lstStyle/>
              <a:p>
                <a:pPr>
                  <a:spcBef>
                    <a:spcPts val="0"/>
                  </a:spcBef>
                  <a:defRPr/>
                </a:pPr>
                <a:endParaRPr lang="en-US" sz="1200">
                  <a:latin typeface="Arial"/>
                  <a:ea typeface="+mn-ea"/>
                  <a:cs typeface="Arial"/>
                </a:endParaRPr>
              </a:p>
            </p:txBody>
          </p:sp>
          <p:cxnSp>
            <p:nvCxnSpPr>
              <p:cNvPr id="34" name="直接连接符 33"/>
              <p:cNvCxnSpPr/>
              <p:nvPr/>
            </p:nvCxnSpPr>
            <p:spPr>
              <a:xfrm flipV="1">
                <a:off x="8290824" y="9753600"/>
                <a:ext cx="1087436" cy="1077602"/>
              </a:xfrm>
              <a:prstGeom prst="line">
                <a:avLst/>
              </a:prstGeom>
              <a:noFill/>
              <a:ln w="38100" cap="flat">
                <a:solidFill>
                  <a:srgbClr val="D4AF37"/>
                </a:solidFill>
                <a:prstDash val="lgDash"/>
                <a:miter lim="400000"/>
              </a:ln>
              <a:effectLst/>
            </p:spPr>
            <p:style>
              <a:lnRef idx="0">
                <a:scrgbClr r="0" g="0" b="0"/>
              </a:lnRef>
              <a:fillRef idx="0">
                <a:scrgbClr r="0" g="0" b="0"/>
              </a:fillRef>
              <a:effectRef idx="0">
                <a:scrgbClr r="0" g="0" b="0"/>
              </a:effectRef>
              <a:fontRef idx="none"/>
            </p:style>
          </p:cxnSp>
          <p:sp>
            <p:nvSpPr>
              <p:cNvPr id="35" name="文本框 34"/>
              <p:cNvSpPr txBox="1"/>
              <p:nvPr/>
            </p:nvSpPr>
            <p:spPr>
              <a:xfrm>
                <a:off x="7607516" y="10369132"/>
                <a:ext cx="1176603" cy="9983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altLang="zh-CN" sz="2800" b="1" i="0" u="none" strike="noStrike" cap="none" spc="0" normalizeH="0" baseline="0" dirty="0">
                    <a:ln>
                      <a:noFill/>
                    </a:ln>
                    <a:solidFill>
                      <a:srgbClr val="D4AF37"/>
                    </a:solidFill>
                    <a:effectLst/>
                    <a:uFillTx/>
                    <a:latin typeface="Avenir Next Medium"/>
                    <a:ea typeface="Avenir Next Medium"/>
                    <a:cs typeface="Avenir Next Medium"/>
                    <a:sym typeface="Avenir Next Medium"/>
                  </a:rPr>
                  <a:t>Florida</a:t>
                </a:r>
                <a:endParaRPr kumimoji="0" lang="zh-CN" altLang="en-US" sz="2800" b="1" i="0" u="none" strike="noStrike" cap="none" spc="0" normalizeH="0" baseline="0" dirty="0">
                  <a:ln>
                    <a:noFill/>
                  </a:ln>
                  <a:solidFill>
                    <a:srgbClr val="D4AF37"/>
                  </a:solidFill>
                  <a:effectLst/>
                  <a:uFillTx/>
                  <a:latin typeface="Avenir Next Medium"/>
                  <a:ea typeface="Avenir Next Medium"/>
                  <a:cs typeface="Avenir Next Medium"/>
                  <a:sym typeface="Avenir Next Medium"/>
                </a:endParaRPr>
              </a:p>
            </p:txBody>
          </p:sp>
        </p:grpSp>
      </p:grpSp>
    </p:spTree>
    <p:extLst>
      <p:ext uri="{BB962C8B-B14F-4D97-AF65-F5344CB8AC3E}">
        <p14:creationId xmlns:p14="http://schemas.microsoft.com/office/powerpoint/2010/main" val="6655199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par>
                                <p:cTn id="18" presetID="22" presetClass="entr" presetSubtype="1"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up)">
                                      <p:cBhvr>
                                        <p:cTn id="2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alphaModFix amt="10000"/>
            <a:extLst>
              <a:ext uri="{28A0092B-C50C-407E-A947-70E740481C1C}">
                <a14:useLocalDpi xmlns:a14="http://schemas.microsoft.com/office/drawing/2010/main" val="0"/>
              </a:ext>
            </a:extLst>
          </a:blip>
          <a:srcRect b="19705"/>
          <a:stretch/>
        </p:blipFill>
        <p:spPr>
          <a:xfrm>
            <a:off x="0" y="-5747"/>
            <a:ext cx="24384000" cy="13721747"/>
          </a:xfrm>
          <a:prstGeom prst="rect">
            <a:avLst/>
          </a:prstGeom>
        </p:spPr>
      </p:pic>
      <p:sp>
        <p:nvSpPr>
          <p:cNvPr id="6" name="Text Placeholder 1"/>
          <p:cNvSpPr>
            <a:spLocks noGrp="1"/>
          </p:cNvSpPr>
          <p:nvPr>
            <p:ph type="body" sz="quarter" idx="13"/>
          </p:nvPr>
        </p:nvSpPr>
        <p:spPr>
          <a:xfrm>
            <a:off x="3619500" y="737778"/>
            <a:ext cx="15716250" cy="548098"/>
          </a:xfrm>
        </p:spPr>
        <p:txBody>
          <a:bodyPr/>
          <a:lstStyle/>
          <a:p>
            <a:r>
              <a:rPr lang="en-US" altLang="zh-CN" b="1" dirty="0">
                <a:solidFill>
                  <a:srgbClr val="0E253D"/>
                </a:solidFill>
              </a:rPr>
              <a:t>Conclusion</a:t>
            </a:r>
            <a:endParaRPr lang="en-US" altLang="zh-CN" dirty="0">
              <a:solidFill>
                <a:srgbClr val="0E253D"/>
              </a:solidFill>
              <a:latin typeface="Avenir Next" charset="0"/>
              <a:ea typeface="Avenir Next" charset="0"/>
              <a:cs typeface="Avenir Next" charset="0"/>
            </a:endParaRPr>
          </a:p>
        </p:txBody>
      </p:sp>
      <p:sp>
        <p:nvSpPr>
          <p:cNvPr id="8" name="Title 2"/>
          <p:cNvSpPr txBox="1">
            <a:spLocks/>
          </p:cNvSpPr>
          <p:nvPr/>
        </p:nvSpPr>
        <p:spPr>
          <a:xfrm>
            <a:off x="-143144" y="454508"/>
            <a:ext cx="4022912" cy="1285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Autofit/>
          </a:bodyPr>
          <a:lstStyle>
            <a:lvl1pPr marL="0" marR="0" indent="0" algn="l" defTabSz="821531" rtl="0" latinLnBrk="0">
              <a:lnSpc>
                <a:spcPct val="80000"/>
              </a:lnSpc>
              <a:spcBef>
                <a:spcPts val="3900"/>
              </a:spcBef>
              <a:spcAft>
                <a:spcPts val="0"/>
              </a:spcAft>
              <a:buClrTx/>
              <a:buSzTx/>
              <a:buFontTx/>
              <a:buNone/>
              <a:tabLst/>
              <a:defRPr sz="8400" b="0" i="0" u="none" strike="noStrike" cap="all" spc="0" baseline="0">
                <a:ln>
                  <a:noFill/>
                </a:ln>
                <a:solidFill>
                  <a:srgbClr val="D4AF37"/>
                </a:solidFill>
                <a:uFillTx/>
                <a:latin typeface="+mn-lt"/>
                <a:ea typeface="+mn-ea"/>
                <a:cs typeface="+mn-cs"/>
                <a:sym typeface="DIN Condensed"/>
              </a:defRPr>
            </a:lvl1pPr>
            <a:lvl2pPr marL="0" marR="0" indent="228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2pPr>
            <a:lvl3pPr marL="0" marR="0" indent="457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3pPr>
            <a:lvl4pPr marL="0" marR="0" indent="685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4pPr>
            <a:lvl5pPr marL="0" marR="0" indent="9144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5pPr>
            <a:lvl6pPr marL="0" marR="0" indent="11430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6pPr>
            <a:lvl7pPr marL="0" marR="0" indent="1371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7pPr>
            <a:lvl8pPr marL="0" marR="0" indent="1600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8pPr>
            <a:lvl9pPr marL="0" marR="0" indent="1828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9pPr>
          </a:lstStyle>
          <a:p>
            <a:pPr hangingPunct="1"/>
            <a:r>
              <a:rPr lang="en-US" altLang="zh-CN" sz="9000" b="1" dirty="0">
                <a:latin typeface="Avenir Next" charset="0"/>
                <a:ea typeface="Avenir Next" charset="0"/>
                <a:cs typeface="Avenir Next" charset="0"/>
              </a:rPr>
              <a:t>FIve</a:t>
            </a:r>
            <a:endParaRPr lang="en-US" sz="9000" b="1" dirty="0">
              <a:solidFill>
                <a:schemeClr val="bg1">
                  <a:lumMod val="10000"/>
                  <a:lumOff val="90000"/>
                </a:schemeClr>
              </a:solidFill>
              <a:latin typeface="Avenir Next" charset="0"/>
              <a:ea typeface="Avenir Next" charset="0"/>
              <a:cs typeface="Avenir Next" charset="0"/>
            </a:endParaRPr>
          </a:p>
        </p:txBody>
      </p:sp>
      <p:sp>
        <p:nvSpPr>
          <p:cNvPr id="7" name="文本框 6"/>
          <p:cNvSpPr txBox="1"/>
          <p:nvPr/>
        </p:nvSpPr>
        <p:spPr>
          <a:xfrm>
            <a:off x="6851518" y="4282082"/>
            <a:ext cx="10389061" cy="1398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altLang="zh-CN" sz="5400" dirty="0">
                <a:solidFill>
                  <a:srgbClr val="D4AF37"/>
                </a:solidFill>
                <a:latin typeface="Avenir Next"/>
              </a:rPr>
              <a:t>Occupation  17: technician/engineer</a:t>
            </a:r>
          </a:p>
        </p:txBody>
      </p:sp>
      <p:sp>
        <p:nvSpPr>
          <p:cNvPr id="10" name="文本框 9"/>
          <p:cNvSpPr txBox="1"/>
          <p:nvPr/>
        </p:nvSpPr>
        <p:spPr>
          <a:xfrm>
            <a:off x="8938883" y="5973855"/>
            <a:ext cx="6089808" cy="1398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altLang="zh-CN" sz="5400" dirty="0">
                <a:solidFill>
                  <a:srgbClr val="D4AF37"/>
                </a:solidFill>
                <a:latin typeface="Avenir Next"/>
              </a:rPr>
              <a:t>Age Range  25: 25-34</a:t>
            </a:r>
          </a:p>
        </p:txBody>
      </p:sp>
      <p:sp>
        <p:nvSpPr>
          <p:cNvPr id="11" name="文本框 10"/>
          <p:cNvSpPr txBox="1"/>
          <p:nvPr/>
        </p:nvSpPr>
        <p:spPr>
          <a:xfrm>
            <a:off x="10740658" y="7665628"/>
            <a:ext cx="2835712" cy="1398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altLang="zh-CN" sz="5400" dirty="0">
                <a:solidFill>
                  <a:srgbClr val="D4AF37"/>
                </a:solidFill>
                <a:latin typeface="Avenir Next"/>
              </a:rPr>
              <a:t>California</a:t>
            </a:r>
          </a:p>
        </p:txBody>
      </p:sp>
      <p:sp>
        <p:nvSpPr>
          <p:cNvPr id="12" name="文本框 11"/>
          <p:cNvSpPr txBox="1"/>
          <p:nvPr/>
        </p:nvSpPr>
        <p:spPr>
          <a:xfrm>
            <a:off x="9823740" y="9156420"/>
            <a:ext cx="4454745" cy="1398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altLang="zh-CN" sz="5400" dirty="0">
                <a:solidFill>
                  <a:srgbClr val="D4AF37"/>
                </a:solidFill>
                <a:latin typeface="Avenir Next"/>
              </a:rPr>
              <a:t>Florida &amp; Taxes</a:t>
            </a:r>
          </a:p>
        </p:txBody>
      </p:sp>
      <p:sp>
        <p:nvSpPr>
          <p:cNvPr id="2" name="矩形 1"/>
          <p:cNvSpPr/>
          <p:nvPr/>
        </p:nvSpPr>
        <p:spPr>
          <a:xfrm>
            <a:off x="9917996" y="3035586"/>
            <a:ext cx="4360489" cy="1200329"/>
          </a:xfrm>
          <a:prstGeom prst="rect">
            <a:avLst/>
          </a:prstGeom>
        </p:spPr>
        <p:txBody>
          <a:bodyPr wrap="none">
            <a:spAutoFit/>
          </a:bodyPr>
          <a:lstStyle/>
          <a:p>
            <a:r>
              <a:rPr lang="en-US" altLang="zh-CN" sz="7200" b="1" dirty="0">
                <a:solidFill>
                  <a:srgbClr val="0E253D"/>
                </a:solidFill>
              </a:rPr>
              <a:t>Conclusion</a:t>
            </a:r>
            <a:endParaRPr lang="en-US" altLang="zh-CN" sz="7200" dirty="0">
              <a:solidFill>
                <a:srgbClr val="0E253D"/>
              </a:solidFill>
              <a:latin typeface="Avenir Next" charset="0"/>
              <a:ea typeface="Avenir Next" charset="0"/>
              <a:cs typeface="Avenir Next" charset="0"/>
            </a:endParaRPr>
          </a:p>
        </p:txBody>
      </p:sp>
    </p:spTree>
    <p:extLst>
      <p:ext uri="{BB962C8B-B14F-4D97-AF65-F5344CB8AC3E}">
        <p14:creationId xmlns:p14="http://schemas.microsoft.com/office/powerpoint/2010/main" val="26257807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alphaModFix amt="10000"/>
            <a:extLst>
              <a:ext uri="{28A0092B-C50C-407E-A947-70E740481C1C}">
                <a14:useLocalDpi xmlns:a14="http://schemas.microsoft.com/office/drawing/2010/main" val="0"/>
              </a:ext>
            </a:extLst>
          </a:blip>
          <a:srcRect b="19705"/>
          <a:stretch/>
        </p:blipFill>
        <p:spPr>
          <a:xfrm>
            <a:off x="0" y="-5747"/>
            <a:ext cx="24384000" cy="13721747"/>
          </a:xfrm>
          <a:prstGeom prst="rect">
            <a:avLst/>
          </a:prstGeom>
        </p:spPr>
      </p:pic>
      <p:sp>
        <p:nvSpPr>
          <p:cNvPr id="6" name="Text Placeholder 1"/>
          <p:cNvSpPr>
            <a:spLocks noGrp="1"/>
          </p:cNvSpPr>
          <p:nvPr>
            <p:ph type="body" sz="quarter" idx="13"/>
          </p:nvPr>
        </p:nvSpPr>
        <p:spPr>
          <a:xfrm>
            <a:off x="3619500" y="737778"/>
            <a:ext cx="15716250" cy="548098"/>
          </a:xfrm>
        </p:spPr>
        <p:txBody>
          <a:bodyPr/>
          <a:lstStyle/>
          <a:p>
            <a:r>
              <a:rPr lang="en-US" altLang="zh-CN" b="1" dirty="0">
                <a:solidFill>
                  <a:srgbClr val="0E253D"/>
                </a:solidFill>
              </a:rPr>
              <a:t>citation</a:t>
            </a:r>
            <a:endParaRPr lang="en-US" altLang="zh-CN" dirty="0">
              <a:solidFill>
                <a:srgbClr val="0E253D"/>
              </a:solidFill>
              <a:latin typeface="Avenir Next" charset="0"/>
              <a:ea typeface="Avenir Next" charset="0"/>
              <a:cs typeface="Avenir Next" charset="0"/>
            </a:endParaRPr>
          </a:p>
        </p:txBody>
      </p:sp>
      <p:sp>
        <p:nvSpPr>
          <p:cNvPr id="8" name="Title 2"/>
          <p:cNvSpPr txBox="1">
            <a:spLocks/>
          </p:cNvSpPr>
          <p:nvPr/>
        </p:nvSpPr>
        <p:spPr>
          <a:xfrm>
            <a:off x="-143144" y="454508"/>
            <a:ext cx="4022912" cy="1285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Autofit/>
          </a:bodyPr>
          <a:lstStyle>
            <a:lvl1pPr marL="0" marR="0" indent="0" algn="l" defTabSz="821531" rtl="0" latinLnBrk="0">
              <a:lnSpc>
                <a:spcPct val="80000"/>
              </a:lnSpc>
              <a:spcBef>
                <a:spcPts val="3900"/>
              </a:spcBef>
              <a:spcAft>
                <a:spcPts val="0"/>
              </a:spcAft>
              <a:buClrTx/>
              <a:buSzTx/>
              <a:buFontTx/>
              <a:buNone/>
              <a:tabLst/>
              <a:defRPr sz="8400" b="0" i="0" u="none" strike="noStrike" cap="all" spc="0" baseline="0">
                <a:ln>
                  <a:noFill/>
                </a:ln>
                <a:solidFill>
                  <a:srgbClr val="D4AF37"/>
                </a:solidFill>
                <a:uFillTx/>
                <a:latin typeface="+mn-lt"/>
                <a:ea typeface="+mn-ea"/>
                <a:cs typeface="+mn-cs"/>
                <a:sym typeface="DIN Condensed"/>
              </a:defRPr>
            </a:lvl1pPr>
            <a:lvl2pPr marL="0" marR="0" indent="228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2pPr>
            <a:lvl3pPr marL="0" marR="0" indent="457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3pPr>
            <a:lvl4pPr marL="0" marR="0" indent="685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4pPr>
            <a:lvl5pPr marL="0" marR="0" indent="9144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5pPr>
            <a:lvl6pPr marL="0" marR="0" indent="11430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6pPr>
            <a:lvl7pPr marL="0" marR="0" indent="1371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7pPr>
            <a:lvl8pPr marL="0" marR="0" indent="1600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8pPr>
            <a:lvl9pPr marL="0" marR="0" indent="1828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9pPr>
          </a:lstStyle>
          <a:p>
            <a:pPr hangingPunct="1"/>
            <a:r>
              <a:rPr lang="en-US" sz="9000" b="1" dirty="0">
                <a:latin typeface="Avenir Next" charset="0"/>
                <a:ea typeface="Avenir Next" charset="0"/>
                <a:cs typeface="Avenir Next" charset="0"/>
              </a:rPr>
              <a:t>SIX</a:t>
            </a:r>
            <a:endParaRPr lang="en-US" sz="9000" b="1" dirty="0">
              <a:solidFill>
                <a:schemeClr val="bg1">
                  <a:lumMod val="10000"/>
                  <a:lumOff val="90000"/>
                </a:schemeClr>
              </a:solidFill>
              <a:latin typeface="Avenir Next" charset="0"/>
              <a:ea typeface="Avenir Next" charset="0"/>
              <a:cs typeface="Avenir Next" charset="0"/>
            </a:endParaRPr>
          </a:p>
        </p:txBody>
      </p:sp>
      <p:sp>
        <p:nvSpPr>
          <p:cNvPr id="4" name="文本框 3"/>
          <p:cNvSpPr txBox="1"/>
          <p:nvPr/>
        </p:nvSpPr>
        <p:spPr>
          <a:xfrm>
            <a:off x="3619500" y="2483909"/>
            <a:ext cx="16628918" cy="5876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r>
              <a:rPr lang="en-US" altLang="zh-CN" sz="2000" i="1" dirty="0"/>
              <a:t>https://upload.wikimedia.org/wikipedia/commons/thumb/f/ff/US_2000_census_population_density_map_by_state.svg/1024px-US_2000_census_population_density_map_by_state.svg.png</a:t>
            </a:r>
          </a:p>
          <a:p>
            <a:r>
              <a:rPr lang="en-US" altLang="zh-CN" sz="2000" i="1" dirty="0"/>
              <a:t>https://thumbs.dreamstime.com/z/window-cleaner-washer-worker-shield-retro-illustration-cleaning-squeegee-viewed-rear-angle-set-inside-isolated-38820627.jpg</a:t>
            </a:r>
          </a:p>
          <a:p>
            <a:r>
              <a:rPr lang="en-US" altLang="zh-CN" sz="2000" i="1" dirty="0"/>
              <a:t>https://thumbs.dreamstime.com/x/i-love-you-hand-gesture-5702613.jpg</a:t>
            </a:r>
          </a:p>
          <a:p>
            <a:r>
              <a:rPr lang="en-US" altLang="zh-CN" sz="2000" i="1" dirty="0"/>
              <a:t>http://www.flaticon.com/free-icon/american-football_250581</a:t>
            </a:r>
          </a:p>
          <a:p>
            <a:r>
              <a:rPr lang="en-US" altLang="zh-CN" sz="2000" i="1" dirty="0"/>
              <a:t>https://movie.douban.com/subject_search?search_text=%E4%BE%8F%E7%BD%97%E7%BA%AA%E5%85%AC%E5%9B%AD&amp;cat=1002</a:t>
            </a:r>
          </a:p>
          <a:p>
            <a:r>
              <a:rPr lang="en-US" altLang="zh-CN" sz="2000" i="1" dirty="0"/>
              <a:t>http://www.necouncilpta.com/pta/wp-content/uploads/2014/04/spotlightright.jpg</a:t>
            </a:r>
          </a:p>
          <a:p>
            <a:endParaRPr kumimoji="0" lang="zh-CN" altLang="en-US" sz="2000" i="1" u="none" strike="noStrike" cap="none" spc="0" normalizeH="0" baseline="0" dirty="0">
              <a:ln>
                <a:noFill/>
              </a:ln>
              <a:solidFill>
                <a:srgbClr val="838787"/>
              </a:solidFill>
              <a:effectLst/>
              <a:uFillTx/>
              <a:sym typeface="Avenir Next Medium"/>
            </a:endParaRPr>
          </a:p>
        </p:txBody>
      </p:sp>
    </p:spTree>
    <p:extLst>
      <p:ext uri="{BB962C8B-B14F-4D97-AF65-F5344CB8AC3E}">
        <p14:creationId xmlns:p14="http://schemas.microsoft.com/office/powerpoint/2010/main" val="84992955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24384000" cy="13711715"/>
          </a:xfrm>
          <a:prstGeom prst="rect">
            <a:avLst/>
          </a:prstGeom>
        </p:spPr>
      </p:pic>
      <p:sp>
        <p:nvSpPr>
          <p:cNvPr id="4" name="文本框 3"/>
          <p:cNvSpPr txBox="1"/>
          <p:nvPr/>
        </p:nvSpPr>
        <p:spPr>
          <a:xfrm>
            <a:off x="972458" y="2578017"/>
            <a:ext cx="10305142" cy="31220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lang="en-US" altLang="zh-CN" sz="16600" b="1" dirty="0">
                <a:solidFill>
                  <a:srgbClr val="D4AF37"/>
                </a:solidFill>
              </a:rPr>
              <a:t>Thank You</a:t>
            </a:r>
          </a:p>
        </p:txBody>
      </p:sp>
      <p:sp>
        <p:nvSpPr>
          <p:cNvPr id="7" name="文本框 6"/>
          <p:cNvSpPr txBox="1"/>
          <p:nvPr/>
        </p:nvSpPr>
        <p:spPr>
          <a:xfrm>
            <a:off x="972458" y="5431806"/>
            <a:ext cx="10305142" cy="31220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lang="zh-CN" altLang="en-US" sz="16600" b="1" dirty="0">
                <a:solidFill>
                  <a:srgbClr val="D4AF37"/>
                </a:solidFill>
              </a:rPr>
              <a:t>谢谢</a:t>
            </a:r>
            <a:endParaRPr lang="en-US" altLang="zh-CN" sz="16600" b="1" dirty="0">
              <a:solidFill>
                <a:srgbClr val="D4AF37"/>
              </a:solidFill>
            </a:endParaRPr>
          </a:p>
        </p:txBody>
      </p:sp>
    </p:spTree>
    <p:extLst>
      <p:ext uri="{BB962C8B-B14F-4D97-AF65-F5344CB8AC3E}">
        <p14:creationId xmlns:p14="http://schemas.microsoft.com/office/powerpoint/2010/main" val="34944088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3"/>
          </p:nvPr>
        </p:nvSpPr>
        <p:spPr>
          <a:xfrm>
            <a:off x="3619500" y="723031"/>
            <a:ext cx="15716250" cy="562845"/>
          </a:xfrm>
        </p:spPr>
        <p:txBody>
          <a:bodyPr/>
          <a:lstStyle/>
          <a:p>
            <a:r>
              <a:rPr lang="en-US" altLang="zh-CN" dirty="0">
                <a:solidFill>
                  <a:srgbClr val="F8FFFF"/>
                </a:solidFill>
                <a:latin typeface="Avenir Next" charset="0"/>
                <a:ea typeface="Avenir Next" charset="0"/>
                <a:cs typeface="Avenir Next" charset="0"/>
              </a:rPr>
              <a:t>The</a:t>
            </a:r>
            <a:r>
              <a:rPr lang="zh-CN" altLang="en-US" dirty="0">
                <a:solidFill>
                  <a:srgbClr val="F8FFFF"/>
                </a:solidFill>
                <a:latin typeface="Avenir Next" charset="0"/>
                <a:ea typeface="Avenir Next" charset="0"/>
                <a:cs typeface="Avenir Next" charset="0"/>
              </a:rPr>
              <a:t> </a:t>
            </a:r>
            <a:r>
              <a:rPr lang="en-US" altLang="zh-CN" b="1" dirty="0">
                <a:solidFill>
                  <a:srgbClr val="F8FFFF"/>
                </a:solidFill>
                <a:latin typeface="Avenir Next" charset="0"/>
                <a:ea typeface="Avenir Next" charset="0"/>
                <a:cs typeface="Avenir Next" charset="0"/>
              </a:rPr>
              <a:t>motivation</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about</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the</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data</a:t>
            </a:r>
            <a:endParaRPr lang="en-US" dirty="0">
              <a:solidFill>
                <a:srgbClr val="F8FFFF"/>
              </a:solidFill>
              <a:latin typeface="Avenir Next" charset="0"/>
              <a:ea typeface="Avenir Next" charset="0"/>
              <a:cs typeface="Avenir Next" charset="0"/>
            </a:endParaRPr>
          </a:p>
        </p:txBody>
      </p:sp>
      <p:sp>
        <p:nvSpPr>
          <p:cNvPr id="7" name="Title 2"/>
          <p:cNvSpPr>
            <a:spLocks noGrp="1"/>
          </p:cNvSpPr>
          <p:nvPr>
            <p:ph type="title"/>
          </p:nvPr>
        </p:nvSpPr>
        <p:spPr>
          <a:xfrm>
            <a:off x="0" y="469091"/>
            <a:ext cx="3635663" cy="1285876"/>
          </a:xfrm>
        </p:spPr>
        <p:txBody>
          <a:bodyPr>
            <a:noAutofit/>
          </a:bodyPr>
          <a:lstStyle/>
          <a:p>
            <a:r>
              <a:rPr lang="en-US" altLang="zh-CN" sz="9000" b="1" dirty="0">
                <a:latin typeface="Avenir Next" charset="0"/>
                <a:ea typeface="Avenir Next" charset="0"/>
                <a:cs typeface="Avenir Next" charset="0"/>
              </a:rPr>
              <a:t>one</a:t>
            </a:r>
            <a:endParaRPr lang="en-US" sz="9000" b="1" dirty="0">
              <a:solidFill>
                <a:schemeClr val="bg1">
                  <a:lumMod val="10000"/>
                  <a:lumOff val="90000"/>
                </a:schemeClr>
              </a:solidFill>
              <a:latin typeface="Avenir Next" charset="0"/>
              <a:ea typeface="Avenir Next" charset="0"/>
              <a:cs typeface="Avenir Next" charset="0"/>
            </a:endParaRPr>
          </a:p>
        </p:txBody>
      </p:sp>
      <p:sp>
        <p:nvSpPr>
          <p:cNvPr id="19" name="Shape 73"/>
          <p:cNvSpPr>
            <a:spLocks noGrp="1"/>
          </p:cNvSpPr>
          <p:nvPr>
            <p:ph type="body" idx="1"/>
          </p:nvPr>
        </p:nvSpPr>
        <p:spPr>
          <a:xfrm>
            <a:off x="3619500" y="5774916"/>
            <a:ext cx="17145000" cy="1274813"/>
          </a:xfrm>
          <a:prstGeom prst="rect">
            <a:avLst/>
          </a:prstGeom>
        </p:spPr>
        <p:txBody>
          <a:bodyPr>
            <a:noAutofit/>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marL="0" indent="0" algn="ctr">
              <a:buNone/>
            </a:pPr>
            <a:r>
              <a:rPr lang="en-US" altLang="zh-CN" sz="14600" b="1">
                <a:solidFill>
                  <a:srgbClr val="D4AF37"/>
                </a:solidFill>
                <a:latin typeface="Avenir Next" charset="0"/>
                <a:ea typeface="Avenir Next" charset="0"/>
                <a:cs typeface="Avenir Next" charset="0"/>
              </a:rPr>
              <a:t>Motivation</a:t>
            </a:r>
            <a:endParaRPr lang="en-US" altLang="zh-CN" sz="14600" b="1" dirty="0">
              <a:solidFill>
                <a:srgbClr val="D4AF37"/>
              </a:solidFill>
              <a:latin typeface="Avenir Next" charset="0"/>
              <a:ea typeface="Avenir Next" charset="0"/>
              <a:cs typeface="Avenir Next" charset="0"/>
            </a:endParaRPr>
          </a:p>
        </p:txBody>
      </p:sp>
    </p:spTree>
    <p:extLst>
      <p:ext uri="{BB962C8B-B14F-4D97-AF65-F5344CB8AC3E}">
        <p14:creationId xmlns:p14="http://schemas.microsoft.com/office/powerpoint/2010/main" val="31292309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3"/>
          </p:nvPr>
        </p:nvSpPr>
        <p:spPr>
          <a:xfrm>
            <a:off x="3619500" y="723031"/>
            <a:ext cx="15716250" cy="562845"/>
          </a:xfrm>
        </p:spPr>
        <p:txBody>
          <a:bodyPr/>
          <a:lstStyle/>
          <a:p>
            <a:r>
              <a:rPr lang="en-US" altLang="zh-CN" dirty="0">
                <a:solidFill>
                  <a:srgbClr val="F8FFFF"/>
                </a:solidFill>
                <a:latin typeface="Avenir Next" charset="0"/>
                <a:ea typeface="Avenir Next" charset="0"/>
                <a:cs typeface="Avenir Next" charset="0"/>
              </a:rPr>
              <a:t>The</a:t>
            </a:r>
            <a:r>
              <a:rPr lang="zh-CN" altLang="en-US" dirty="0">
                <a:solidFill>
                  <a:srgbClr val="F8FFFF"/>
                </a:solidFill>
                <a:latin typeface="Avenir Next" charset="0"/>
                <a:ea typeface="Avenir Next" charset="0"/>
                <a:cs typeface="Avenir Next" charset="0"/>
              </a:rPr>
              <a:t> </a:t>
            </a:r>
            <a:r>
              <a:rPr lang="en-US" altLang="zh-CN" b="1" dirty="0">
                <a:solidFill>
                  <a:srgbClr val="F8FFFF"/>
                </a:solidFill>
                <a:latin typeface="Avenir Next" charset="0"/>
                <a:ea typeface="Avenir Next" charset="0"/>
                <a:cs typeface="Avenir Next" charset="0"/>
              </a:rPr>
              <a:t>motivation</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about</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the</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data</a:t>
            </a:r>
            <a:endParaRPr lang="en-US" dirty="0">
              <a:solidFill>
                <a:srgbClr val="F8FFFF"/>
              </a:solidFill>
              <a:latin typeface="Avenir Next" charset="0"/>
              <a:ea typeface="Avenir Next" charset="0"/>
              <a:cs typeface="Avenir Next" charset="0"/>
            </a:endParaRPr>
          </a:p>
        </p:txBody>
      </p:sp>
      <p:sp>
        <p:nvSpPr>
          <p:cNvPr id="7" name="Title 2"/>
          <p:cNvSpPr>
            <a:spLocks noGrp="1"/>
          </p:cNvSpPr>
          <p:nvPr>
            <p:ph type="title"/>
          </p:nvPr>
        </p:nvSpPr>
        <p:spPr>
          <a:xfrm>
            <a:off x="0" y="469091"/>
            <a:ext cx="3635663" cy="1285876"/>
          </a:xfrm>
        </p:spPr>
        <p:txBody>
          <a:bodyPr>
            <a:noAutofit/>
          </a:bodyPr>
          <a:lstStyle/>
          <a:p>
            <a:r>
              <a:rPr lang="en-US" altLang="zh-CN" sz="9000" b="1" dirty="0">
                <a:latin typeface="Avenir Next" charset="0"/>
                <a:ea typeface="Avenir Next" charset="0"/>
                <a:cs typeface="Avenir Next" charset="0"/>
              </a:rPr>
              <a:t>one</a:t>
            </a:r>
            <a:endParaRPr lang="en-US" sz="9000" b="1" dirty="0">
              <a:solidFill>
                <a:schemeClr val="bg1">
                  <a:lumMod val="10000"/>
                  <a:lumOff val="90000"/>
                </a:schemeClr>
              </a:solidFill>
              <a:latin typeface="Avenir Next" charset="0"/>
              <a:ea typeface="Avenir Next" charset="0"/>
              <a:cs typeface="Avenir Next" charset="0"/>
            </a:endParaRPr>
          </a:p>
        </p:txBody>
      </p:sp>
      <p:sp>
        <p:nvSpPr>
          <p:cNvPr id="13" name="Shape 73"/>
          <p:cNvSpPr>
            <a:spLocks noGrp="1"/>
          </p:cNvSpPr>
          <p:nvPr>
            <p:ph type="body" idx="1"/>
          </p:nvPr>
        </p:nvSpPr>
        <p:spPr>
          <a:xfrm>
            <a:off x="3345509" y="8388222"/>
            <a:ext cx="17057739" cy="4426203"/>
          </a:xfrm>
          <a:prstGeom prst="rect">
            <a:avLst/>
          </a:prstGeom>
        </p:spPr>
        <p:txBody>
          <a:bodyPr>
            <a:normAutofit lnSpcReduction="10000"/>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marL="0" indent="0" algn="ctr">
              <a:buNone/>
            </a:pPr>
            <a:r>
              <a:rPr lang="en-US" altLang="zh-CN" dirty="0">
                <a:solidFill>
                  <a:srgbClr val="F8FFFF"/>
                </a:solidFill>
                <a:latin typeface="Avenir Next" charset="0"/>
                <a:ea typeface="Avenir Next" charset="0"/>
                <a:cs typeface="Avenir Next" charset="0"/>
              </a:rPr>
              <a:t>We are four data scientists from </a:t>
            </a:r>
            <a:r>
              <a:rPr lang="en-US" altLang="zh-CN" b="1" dirty="0">
                <a:solidFill>
                  <a:srgbClr val="D4AF37"/>
                </a:solidFill>
                <a:latin typeface="Avenir Next" charset="0"/>
                <a:ea typeface="Avenir Next" charset="0"/>
                <a:cs typeface="Avenir Next" charset="0"/>
              </a:rPr>
              <a:t>21th Century Dogs</a:t>
            </a:r>
          </a:p>
          <a:p>
            <a:pPr marL="0" indent="0" algn="ctr">
              <a:buNone/>
            </a:pPr>
            <a:r>
              <a:rPr lang="en-US" altLang="zh-CN" dirty="0">
                <a:solidFill>
                  <a:srgbClr val="F8FFFF"/>
                </a:solidFill>
                <a:latin typeface="Avenir Next" charset="0"/>
                <a:ea typeface="Avenir Next" charset="0"/>
                <a:cs typeface="Avenir Next" charset="0"/>
              </a:rPr>
              <a:t>We love</a:t>
            </a:r>
            <a:r>
              <a:rPr lang="zh-CN" altLang="en-US" dirty="0">
                <a:solidFill>
                  <a:srgbClr val="F8FFFF"/>
                </a:solidFill>
                <a:latin typeface="Avenir Next" charset="0"/>
                <a:ea typeface="Avenir Next" charset="0"/>
                <a:cs typeface="Avenir Next" charset="0"/>
              </a:rPr>
              <a:t> </a:t>
            </a:r>
            <a:r>
              <a:rPr lang="en-US" altLang="zh-CN" b="1" dirty="0">
                <a:solidFill>
                  <a:srgbClr val="D4AF37"/>
                </a:solidFill>
                <a:latin typeface="Avenir Next" charset="0"/>
                <a:ea typeface="Avenir Next" charset="0"/>
                <a:cs typeface="Avenir Next" charset="0"/>
              </a:rPr>
              <a:t>movie</a:t>
            </a:r>
          </a:p>
          <a:p>
            <a:pPr marL="0" indent="0" algn="ctr">
              <a:buNone/>
            </a:pPr>
            <a:r>
              <a:rPr lang="en-US" altLang="zh-CN" dirty="0">
                <a:solidFill>
                  <a:srgbClr val="F8FFFF"/>
                </a:solidFill>
                <a:latin typeface="Avenir Next" charset="0"/>
                <a:ea typeface="Avenir Next" charset="0"/>
                <a:cs typeface="Avenir Next" charset="0"/>
              </a:rPr>
              <a:t>We love </a:t>
            </a:r>
            <a:r>
              <a:rPr lang="en-US" altLang="zh-CN" b="1" dirty="0">
                <a:solidFill>
                  <a:srgbClr val="D4AF37"/>
                </a:solidFill>
                <a:latin typeface="Avenir Next" charset="0"/>
                <a:ea typeface="Avenir Next" charset="0"/>
                <a:cs typeface="Avenir Next" charset="0"/>
              </a:rPr>
              <a:t>data</a:t>
            </a:r>
          </a:p>
          <a:p>
            <a:pPr marL="0" indent="0" algn="ctr">
              <a:buNone/>
            </a:pPr>
            <a:r>
              <a:rPr lang="en-US" altLang="zh-CN" dirty="0">
                <a:solidFill>
                  <a:srgbClr val="F8FFFF"/>
                </a:solidFill>
                <a:latin typeface="Avenir Next" charset="0"/>
                <a:ea typeface="Avenir Next" charset="0"/>
                <a:cs typeface="Avenir Next" charset="0"/>
              </a:rPr>
              <a:t>We need to report to our </a:t>
            </a:r>
            <a:r>
              <a:rPr lang="en-US" altLang="zh-CN" b="1" dirty="0">
                <a:solidFill>
                  <a:srgbClr val="D4AF37"/>
                </a:solidFill>
                <a:latin typeface="Avenir Next" charset="0"/>
                <a:ea typeface="Avenir Next" charset="0"/>
                <a:cs typeface="Avenir Next" charset="0"/>
              </a:rPr>
              <a:t>BOSS</a:t>
            </a:r>
            <a:endParaRPr lang="en-US" altLang="zh-CN" dirty="0">
              <a:solidFill>
                <a:srgbClr val="F8FFFF"/>
              </a:solidFill>
              <a:latin typeface="Avenir Next" charset="0"/>
              <a:ea typeface="Avenir Next" charset="0"/>
              <a:cs typeface="Avenir Next" charset="0"/>
            </a:endParaRPr>
          </a:p>
        </p:txBody>
      </p:sp>
      <p:grpSp>
        <p:nvGrpSpPr>
          <p:cNvPr id="2" name="组合 1"/>
          <p:cNvGrpSpPr/>
          <p:nvPr/>
        </p:nvGrpSpPr>
        <p:grpSpPr>
          <a:xfrm>
            <a:off x="5289821" y="2957264"/>
            <a:ext cx="3252916" cy="4153672"/>
            <a:chOff x="5289821" y="2957264"/>
            <a:chExt cx="3252916" cy="4153672"/>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89821" y="2957264"/>
              <a:ext cx="3252916" cy="3252916"/>
            </a:xfrm>
            <a:prstGeom prst="rect">
              <a:avLst/>
            </a:prstGeom>
          </p:spPr>
        </p:pic>
        <p:sp>
          <p:nvSpPr>
            <p:cNvPr id="10" name="TextBox 9"/>
            <p:cNvSpPr txBox="1"/>
            <p:nvPr/>
          </p:nvSpPr>
          <p:spPr>
            <a:xfrm>
              <a:off x="6287555" y="5927921"/>
              <a:ext cx="1512939" cy="11830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sz="4000" b="1" i="0" u="none" strike="noStrike" cap="none" spc="0" normalizeH="0" baseline="0" dirty="0">
                  <a:ln>
                    <a:noFill/>
                  </a:ln>
                  <a:solidFill>
                    <a:srgbClr val="F8FFFF"/>
                  </a:solidFill>
                  <a:effectLst/>
                  <a:uFillTx/>
                  <a:latin typeface="Avenir Next Medium"/>
                  <a:ea typeface="Avenir Next Medium"/>
                  <a:cs typeface="Avenir Next Medium"/>
                  <a:sym typeface="Avenir Next Medium"/>
                </a:rPr>
                <a:t>No.1</a:t>
              </a:r>
            </a:p>
          </p:txBody>
        </p:sp>
      </p:grpSp>
      <p:grpSp>
        <p:nvGrpSpPr>
          <p:cNvPr id="20" name="组合 19"/>
          <p:cNvGrpSpPr/>
          <p:nvPr/>
        </p:nvGrpSpPr>
        <p:grpSpPr>
          <a:xfrm>
            <a:off x="8789013" y="2940357"/>
            <a:ext cx="3213100" cy="4170578"/>
            <a:chOff x="8789013" y="2940357"/>
            <a:chExt cx="3213100" cy="4170578"/>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789013" y="2940357"/>
              <a:ext cx="3213100" cy="3162300"/>
            </a:xfrm>
            <a:prstGeom prst="rect">
              <a:avLst/>
            </a:prstGeom>
          </p:spPr>
        </p:pic>
        <p:sp>
          <p:nvSpPr>
            <p:cNvPr id="16" name="TextBox 15"/>
            <p:cNvSpPr txBox="1"/>
            <p:nvPr/>
          </p:nvSpPr>
          <p:spPr>
            <a:xfrm>
              <a:off x="9780562" y="5927920"/>
              <a:ext cx="1512939" cy="11830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sz="4000" b="1" i="0" u="none" strike="noStrike" cap="none" spc="0" normalizeH="0" baseline="0" dirty="0">
                  <a:ln>
                    <a:noFill/>
                  </a:ln>
                  <a:solidFill>
                    <a:srgbClr val="F8FFFF"/>
                  </a:solidFill>
                  <a:effectLst/>
                  <a:uFillTx/>
                  <a:latin typeface="Avenir Next Medium"/>
                  <a:ea typeface="Avenir Next Medium"/>
                  <a:cs typeface="Avenir Next Medium"/>
                  <a:sym typeface="Avenir Next Medium"/>
                </a:rPr>
                <a:t>No.2</a:t>
              </a:r>
            </a:p>
          </p:txBody>
        </p:sp>
      </p:grpSp>
      <p:grpSp>
        <p:nvGrpSpPr>
          <p:cNvPr id="21" name="组合 20"/>
          <p:cNvGrpSpPr/>
          <p:nvPr/>
        </p:nvGrpSpPr>
        <p:grpSpPr>
          <a:xfrm>
            <a:off x="12248389" y="2940357"/>
            <a:ext cx="3007943" cy="4170577"/>
            <a:chOff x="12248389" y="2940357"/>
            <a:chExt cx="3007943" cy="4170577"/>
          </a:xfrm>
        </p:grpSpPr>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48389" y="2940357"/>
              <a:ext cx="3007943" cy="3167093"/>
            </a:xfrm>
            <a:prstGeom prst="rect">
              <a:avLst/>
            </a:prstGeom>
          </p:spPr>
        </p:pic>
        <p:sp>
          <p:nvSpPr>
            <p:cNvPr id="17" name="TextBox 16"/>
            <p:cNvSpPr txBox="1"/>
            <p:nvPr/>
          </p:nvSpPr>
          <p:spPr>
            <a:xfrm>
              <a:off x="13273569" y="5927919"/>
              <a:ext cx="1512939" cy="11830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sz="4000" b="1" i="0" u="none" strike="noStrike" cap="none" spc="0" normalizeH="0" baseline="0" dirty="0">
                  <a:ln>
                    <a:noFill/>
                  </a:ln>
                  <a:solidFill>
                    <a:srgbClr val="F8FFFF"/>
                  </a:solidFill>
                  <a:effectLst/>
                  <a:uFillTx/>
                  <a:latin typeface="Avenir Next Medium"/>
                  <a:ea typeface="Avenir Next Medium"/>
                  <a:cs typeface="Avenir Next Medium"/>
                  <a:sym typeface="Avenir Next Medium"/>
                </a:rPr>
                <a:t>No.3</a:t>
              </a:r>
            </a:p>
          </p:txBody>
        </p:sp>
      </p:grpSp>
      <p:grpSp>
        <p:nvGrpSpPr>
          <p:cNvPr id="22" name="组合 21"/>
          <p:cNvGrpSpPr/>
          <p:nvPr/>
        </p:nvGrpSpPr>
        <p:grpSpPr>
          <a:xfrm>
            <a:off x="15502608" y="2924678"/>
            <a:ext cx="2956326" cy="4186255"/>
            <a:chOff x="15502608" y="2924678"/>
            <a:chExt cx="2956326" cy="4186255"/>
          </a:xfrm>
        </p:grpSpPr>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502608" y="2924678"/>
              <a:ext cx="2956326" cy="3162300"/>
            </a:xfrm>
            <a:prstGeom prst="rect">
              <a:avLst/>
            </a:prstGeom>
          </p:spPr>
        </p:pic>
        <p:sp>
          <p:nvSpPr>
            <p:cNvPr id="18" name="TextBox 17"/>
            <p:cNvSpPr txBox="1"/>
            <p:nvPr/>
          </p:nvSpPr>
          <p:spPr>
            <a:xfrm>
              <a:off x="16281512" y="5927918"/>
              <a:ext cx="1512939" cy="11830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sz="4000" b="1" i="0" u="none" strike="noStrike" cap="none" spc="0" normalizeH="0" baseline="0" dirty="0">
                  <a:ln>
                    <a:noFill/>
                  </a:ln>
                  <a:solidFill>
                    <a:srgbClr val="F8FFFF"/>
                  </a:solidFill>
                  <a:effectLst/>
                  <a:uFillTx/>
                  <a:latin typeface="Avenir Next Medium"/>
                  <a:ea typeface="Avenir Next Medium"/>
                  <a:cs typeface="Avenir Next Medium"/>
                  <a:sym typeface="Avenir Next Medium"/>
                </a:rPr>
                <a:t>No.4</a:t>
              </a:r>
            </a:p>
          </p:txBody>
        </p:sp>
      </p:grpSp>
      <p:pic>
        <p:nvPicPr>
          <p:cNvPr id="23" name="图片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78583" y="10950242"/>
            <a:ext cx="3305417" cy="2765757"/>
          </a:xfrm>
          <a:prstGeom prst="rect">
            <a:avLst/>
          </a:prstGeom>
        </p:spPr>
      </p:pic>
      <p:grpSp>
        <p:nvGrpSpPr>
          <p:cNvPr id="15" name="Group 14"/>
          <p:cNvGrpSpPr/>
          <p:nvPr/>
        </p:nvGrpSpPr>
        <p:grpSpPr>
          <a:xfrm>
            <a:off x="17745338" y="7266225"/>
            <a:ext cx="6212406" cy="5695896"/>
            <a:chOff x="18464665" y="6943722"/>
            <a:chExt cx="4656878" cy="4126288"/>
          </a:xfrm>
        </p:grpSpPr>
        <p:pic>
          <p:nvPicPr>
            <p:cNvPr id="12" name="Picture 1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8951501" y="6943722"/>
              <a:ext cx="3945752" cy="3657601"/>
            </a:xfrm>
            <a:prstGeom prst="rect">
              <a:avLst/>
            </a:prstGeom>
          </p:spPr>
        </p:pic>
        <p:pic>
          <p:nvPicPr>
            <p:cNvPr id="14" name="Picture 13"/>
            <p:cNvPicPr>
              <a:picLocks noChangeAspect="1"/>
            </p:cNvPicPr>
            <p:nvPr/>
          </p:nvPicPr>
          <p:blipFill>
            <a:blip r:embed="rId8">
              <a:alphaModFix amt="70000"/>
              <a:extLst>
                <a:ext uri="{28A0092B-C50C-407E-A947-70E740481C1C}">
                  <a14:useLocalDpi xmlns:a14="http://schemas.microsoft.com/office/drawing/2010/main" val="0"/>
                </a:ext>
              </a:extLst>
            </a:blip>
            <a:stretch>
              <a:fillRect/>
            </a:stretch>
          </p:blipFill>
          <p:spPr>
            <a:xfrm rot="9928233">
              <a:off x="18464665" y="7964020"/>
              <a:ext cx="3122490" cy="2966366"/>
            </a:xfrm>
            <a:prstGeom prst="rect">
              <a:avLst/>
            </a:prstGeom>
            <a:effectLst>
              <a:softEdge rad="152400"/>
            </a:effectLst>
          </p:spPr>
        </p:pic>
        <p:pic>
          <p:nvPicPr>
            <p:cNvPr id="19" name="Picture 18"/>
            <p:cNvPicPr>
              <a:picLocks noChangeAspect="1"/>
            </p:cNvPicPr>
            <p:nvPr/>
          </p:nvPicPr>
          <p:blipFill>
            <a:blip r:embed="rId8">
              <a:alphaModFix amt="70000"/>
              <a:extLst>
                <a:ext uri="{28A0092B-C50C-407E-A947-70E740481C1C}">
                  <a14:useLocalDpi xmlns:a14="http://schemas.microsoft.com/office/drawing/2010/main" val="0"/>
                </a:ext>
              </a:extLst>
            </a:blip>
            <a:stretch>
              <a:fillRect/>
            </a:stretch>
          </p:blipFill>
          <p:spPr>
            <a:xfrm rot="11238157" flipH="1">
              <a:off x="19999053" y="8103644"/>
              <a:ext cx="3122490" cy="2966366"/>
            </a:xfrm>
            <a:prstGeom prst="rect">
              <a:avLst/>
            </a:prstGeom>
            <a:effectLst>
              <a:softEdge rad="152400"/>
            </a:effectLst>
          </p:spPr>
        </p:pic>
      </p:grpSp>
    </p:spTree>
    <p:extLst>
      <p:ext uri="{BB962C8B-B14F-4D97-AF65-F5344CB8AC3E}">
        <p14:creationId xmlns:p14="http://schemas.microsoft.com/office/powerpoint/2010/main" val="14853262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bg/>
                                          </p:spTgt>
                                        </p:tgtEl>
                                        <p:attrNameLst>
                                          <p:attrName>style.visibility</p:attrName>
                                        </p:attrNameLst>
                                      </p:cBhvr>
                                      <p:to>
                                        <p:strVal val="visible"/>
                                      </p:to>
                                    </p:set>
                                    <p:animEffect transition="in" filter="fade">
                                      <p:cBhvr>
                                        <p:cTn id="22" dur="500"/>
                                        <p:tgtEl>
                                          <p:spTgt spid="13">
                                            <p:bg/>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500"/>
                                        <p:tgtEl>
                                          <p:spTgt spid="13">
                                            <p:txEl>
                                              <p:pRg st="0" end="0"/>
                                            </p:txEl>
                                          </p:spTgt>
                                        </p:tgtEl>
                                      </p:cBhvr>
                                    </p:animEffect>
                                  </p:childTnLst>
                                </p:cTn>
                              </p:par>
                            </p:childTnLst>
                          </p:cTn>
                        </p:par>
                        <p:par>
                          <p:cTn id="28" fill="hold">
                            <p:stCondLst>
                              <p:cond delay="500"/>
                            </p:stCondLst>
                            <p:childTnLst>
                              <p:par>
                                <p:cTn id="29" presetID="6" presetClass="entr" presetSubtype="16" fill="hold" nodeType="afterEffect">
                                  <p:stCondLst>
                                    <p:cond delay="500"/>
                                  </p:stCondLst>
                                  <p:childTnLst>
                                    <p:set>
                                      <p:cBhvr>
                                        <p:cTn id="30" dur="1" fill="hold">
                                          <p:stCondLst>
                                            <p:cond delay="0"/>
                                          </p:stCondLst>
                                        </p:cTn>
                                        <p:tgtEl>
                                          <p:spTgt spid="15"/>
                                        </p:tgtEl>
                                        <p:attrNameLst>
                                          <p:attrName>style.visibility</p:attrName>
                                        </p:attrNameLst>
                                      </p:cBhvr>
                                      <p:to>
                                        <p:strVal val="visible"/>
                                      </p:to>
                                    </p:set>
                                    <p:animEffect transition="in" filter="circle(in)">
                                      <p:cBhvr>
                                        <p:cTn id="31" dur="1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xEl>
                                              <p:pRg st="1" end="1"/>
                                            </p:txEl>
                                          </p:spTgt>
                                        </p:tgtEl>
                                        <p:attrNameLst>
                                          <p:attrName>style.visibility</p:attrName>
                                        </p:attrNameLst>
                                      </p:cBhvr>
                                      <p:to>
                                        <p:strVal val="visible"/>
                                      </p:to>
                                    </p:set>
                                    <p:animEffect transition="in" filter="fade">
                                      <p:cBhvr>
                                        <p:cTn id="36" dur="500"/>
                                        <p:tgtEl>
                                          <p:spTgt spid="13">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xEl>
                                              <p:pRg st="2" end="2"/>
                                            </p:txEl>
                                          </p:spTgt>
                                        </p:tgtEl>
                                        <p:attrNameLst>
                                          <p:attrName>style.visibility</p:attrName>
                                        </p:attrNameLst>
                                      </p:cBhvr>
                                      <p:to>
                                        <p:strVal val="visible"/>
                                      </p:to>
                                    </p:set>
                                    <p:animEffect transition="in" filter="fade">
                                      <p:cBhvr>
                                        <p:cTn id="41" dur="500"/>
                                        <p:tgtEl>
                                          <p:spTgt spid="13">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3">
                                            <p:txEl>
                                              <p:pRg st="3" end="3"/>
                                            </p:txEl>
                                          </p:spTgt>
                                        </p:tgtEl>
                                        <p:attrNameLst>
                                          <p:attrName>style.visibility</p:attrName>
                                        </p:attrNameLst>
                                      </p:cBhvr>
                                      <p:to>
                                        <p:strVal val="visible"/>
                                      </p:to>
                                    </p:set>
                                    <p:animEffect transition="in" filter="fade">
                                      <p:cBhvr>
                                        <p:cTn id="46"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3"/>
          </p:nvPr>
        </p:nvSpPr>
        <p:spPr>
          <a:xfrm>
            <a:off x="3619500" y="747653"/>
            <a:ext cx="15716250" cy="538223"/>
          </a:xfrm>
        </p:spPr>
        <p:txBody>
          <a:bodyPr/>
          <a:lstStyle/>
          <a:p>
            <a:r>
              <a:rPr lang="en-US" altLang="zh-CN" b="1" dirty="0">
                <a:solidFill>
                  <a:srgbClr val="F8FFFF"/>
                </a:solidFill>
                <a:latin typeface="Avenir Next" charset="0"/>
                <a:ea typeface="Avenir Next" charset="0"/>
                <a:cs typeface="Avenir Next" charset="0"/>
              </a:rPr>
              <a:t>How</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did</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we</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analyze</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the</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data</a:t>
            </a:r>
          </a:p>
        </p:txBody>
      </p:sp>
      <p:sp>
        <p:nvSpPr>
          <p:cNvPr id="10" name="Title 2"/>
          <p:cNvSpPr txBox="1">
            <a:spLocks/>
          </p:cNvSpPr>
          <p:nvPr/>
        </p:nvSpPr>
        <p:spPr>
          <a:xfrm>
            <a:off x="-16163" y="481402"/>
            <a:ext cx="3635663" cy="1285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Autofit/>
          </a:bodyPr>
          <a:lstStyle>
            <a:lvl1pPr marL="0" marR="0" indent="0" algn="l" defTabSz="821531" rtl="0" latinLnBrk="0">
              <a:lnSpc>
                <a:spcPct val="80000"/>
              </a:lnSpc>
              <a:spcBef>
                <a:spcPts val="3900"/>
              </a:spcBef>
              <a:spcAft>
                <a:spcPts val="0"/>
              </a:spcAft>
              <a:buClrTx/>
              <a:buSzTx/>
              <a:buFontTx/>
              <a:buNone/>
              <a:tabLst/>
              <a:defRPr sz="8400" b="0" i="0" u="none" strike="noStrike" cap="all" spc="0" baseline="0">
                <a:ln>
                  <a:noFill/>
                </a:ln>
                <a:solidFill>
                  <a:srgbClr val="D4AF37"/>
                </a:solidFill>
                <a:uFillTx/>
                <a:latin typeface="+mn-lt"/>
                <a:ea typeface="+mn-ea"/>
                <a:cs typeface="+mn-cs"/>
                <a:sym typeface="DIN Condensed"/>
              </a:defRPr>
            </a:lvl1pPr>
            <a:lvl2pPr marL="0" marR="0" indent="228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2pPr>
            <a:lvl3pPr marL="0" marR="0" indent="457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3pPr>
            <a:lvl4pPr marL="0" marR="0" indent="685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4pPr>
            <a:lvl5pPr marL="0" marR="0" indent="9144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5pPr>
            <a:lvl6pPr marL="0" marR="0" indent="11430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6pPr>
            <a:lvl7pPr marL="0" marR="0" indent="1371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7pPr>
            <a:lvl8pPr marL="0" marR="0" indent="1600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8pPr>
            <a:lvl9pPr marL="0" marR="0" indent="1828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9pPr>
          </a:lstStyle>
          <a:p>
            <a:pPr hangingPunct="1"/>
            <a:r>
              <a:rPr lang="en-US" sz="9000" b="1" dirty="0">
                <a:latin typeface="Avenir Next" charset="0"/>
                <a:ea typeface="Avenir Next" charset="0"/>
                <a:cs typeface="Avenir Next" charset="0"/>
              </a:rPr>
              <a:t>two</a:t>
            </a:r>
            <a:endParaRPr lang="en-US" sz="9000" b="1" dirty="0">
              <a:solidFill>
                <a:schemeClr val="bg1">
                  <a:lumMod val="10000"/>
                  <a:lumOff val="90000"/>
                </a:schemeClr>
              </a:solidFill>
              <a:latin typeface="Avenir Next" charset="0"/>
              <a:ea typeface="Avenir Next" charset="0"/>
              <a:cs typeface="Avenir Next" charset="0"/>
            </a:endParaRPr>
          </a:p>
        </p:txBody>
      </p:sp>
      <p:sp>
        <p:nvSpPr>
          <p:cNvPr id="26" name="Shape 73"/>
          <p:cNvSpPr>
            <a:spLocks noGrp="1"/>
          </p:cNvSpPr>
          <p:nvPr>
            <p:ph type="body" idx="1"/>
          </p:nvPr>
        </p:nvSpPr>
        <p:spPr>
          <a:xfrm>
            <a:off x="3619500" y="5774916"/>
            <a:ext cx="17145000" cy="1274813"/>
          </a:xfrm>
          <a:prstGeom prst="rect">
            <a:avLst/>
          </a:prstGeom>
        </p:spPr>
        <p:txBody>
          <a:bodyPr>
            <a:noAutofit/>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marL="0" indent="0" algn="ctr">
              <a:buNone/>
            </a:pPr>
            <a:r>
              <a:rPr lang="en-US" altLang="zh-CN" sz="14600" b="1" dirty="0">
                <a:solidFill>
                  <a:srgbClr val="D4AF37"/>
                </a:solidFill>
                <a:latin typeface="Avenir Next" charset="0"/>
                <a:ea typeface="Avenir Next" charset="0"/>
                <a:cs typeface="Avenir Next" charset="0"/>
              </a:rPr>
              <a:t>How</a:t>
            </a:r>
            <a:r>
              <a:rPr lang="zh-CN" altLang="en-US" sz="14600" b="1" dirty="0">
                <a:solidFill>
                  <a:srgbClr val="D4AF37"/>
                </a:solidFill>
                <a:latin typeface="Avenir Next" charset="0"/>
                <a:ea typeface="Avenir Next" charset="0"/>
                <a:cs typeface="Avenir Next" charset="0"/>
              </a:rPr>
              <a:t> </a:t>
            </a:r>
            <a:r>
              <a:rPr lang="en-US" altLang="zh-CN" sz="14600" b="1" dirty="0">
                <a:solidFill>
                  <a:srgbClr val="D4AF37"/>
                </a:solidFill>
                <a:latin typeface="Avenir Next" charset="0"/>
                <a:ea typeface="Avenir Next" charset="0"/>
                <a:cs typeface="Avenir Next" charset="0"/>
              </a:rPr>
              <a:t>to</a:t>
            </a:r>
            <a:r>
              <a:rPr lang="zh-CN" altLang="en-US" sz="14600" b="1" dirty="0">
                <a:solidFill>
                  <a:srgbClr val="D4AF37"/>
                </a:solidFill>
                <a:latin typeface="Avenir Next" charset="0"/>
                <a:ea typeface="Avenir Next" charset="0"/>
                <a:cs typeface="Avenir Next" charset="0"/>
              </a:rPr>
              <a:t> </a:t>
            </a:r>
            <a:r>
              <a:rPr lang="en-US" altLang="zh-CN" sz="14600" b="1" dirty="0">
                <a:solidFill>
                  <a:srgbClr val="D4AF37"/>
                </a:solidFill>
                <a:latin typeface="Avenir Next" charset="0"/>
                <a:ea typeface="Avenir Next" charset="0"/>
                <a:cs typeface="Avenir Next" charset="0"/>
              </a:rPr>
              <a:t>do</a:t>
            </a:r>
            <a:r>
              <a:rPr lang="zh-CN" altLang="en-US" sz="14600" b="1" dirty="0">
                <a:solidFill>
                  <a:srgbClr val="D4AF37"/>
                </a:solidFill>
                <a:latin typeface="Avenir Next" charset="0"/>
                <a:ea typeface="Avenir Next" charset="0"/>
                <a:cs typeface="Avenir Next" charset="0"/>
              </a:rPr>
              <a:t> </a:t>
            </a:r>
            <a:r>
              <a:rPr lang="en-US" altLang="zh-CN" sz="14600" b="1" dirty="0">
                <a:solidFill>
                  <a:srgbClr val="D4AF37"/>
                </a:solidFill>
                <a:latin typeface="Avenir Next" charset="0"/>
                <a:ea typeface="Avenir Next" charset="0"/>
                <a:cs typeface="Avenir Next" charset="0"/>
              </a:rPr>
              <a:t>with</a:t>
            </a:r>
            <a:r>
              <a:rPr lang="zh-CN" altLang="en-US" sz="14600" b="1" dirty="0">
                <a:solidFill>
                  <a:srgbClr val="D4AF37"/>
                </a:solidFill>
                <a:latin typeface="Avenir Next" charset="0"/>
                <a:ea typeface="Avenir Next" charset="0"/>
                <a:cs typeface="Avenir Next" charset="0"/>
              </a:rPr>
              <a:t> </a:t>
            </a:r>
            <a:r>
              <a:rPr lang="en-US" altLang="zh-CN" sz="14600" b="1" dirty="0">
                <a:solidFill>
                  <a:srgbClr val="D4AF37"/>
                </a:solidFill>
                <a:latin typeface="Avenir Next" charset="0"/>
                <a:ea typeface="Avenir Next" charset="0"/>
                <a:cs typeface="Avenir Next" charset="0"/>
              </a:rPr>
              <a:t>it</a:t>
            </a:r>
          </a:p>
        </p:txBody>
      </p:sp>
    </p:spTree>
    <p:extLst>
      <p:ext uri="{BB962C8B-B14F-4D97-AF65-F5344CB8AC3E}">
        <p14:creationId xmlns:p14="http://schemas.microsoft.com/office/powerpoint/2010/main" val="145254807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3"/>
          </p:nvPr>
        </p:nvSpPr>
        <p:spPr>
          <a:xfrm>
            <a:off x="3619500" y="747653"/>
            <a:ext cx="15716250" cy="538223"/>
          </a:xfrm>
        </p:spPr>
        <p:txBody>
          <a:bodyPr/>
          <a:lstStyle/>
          <a:p>
            <a:r>
              <a:rPr lang="en-US" altLang="zh-CN" b="1" dirty="0">
                <a:solidFill>
                  <a:srgbClr val="F8FFFF"/>
                </a:solidFill>
                <a:latin typeface="Avenir Next" charset="0"/>
                <a:ea typeface="Avenir Next" charset="0"/>
                <a:cs typeface="Avenir Next" charset="0"/>
              </a:rPr>
              <a:t>How</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did</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we</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analyze</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the</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data</a:t>
            </a:r>
          </a:p>
        </p:txBody>
      </p:sp>
      <p:sp>
        <p:nvSpPr>
          <p:cNvPr id="10" name="Title 2"/>
          <p:cNvSpPr txBox="1">
            <a:spLocks/>
          </p:cNvSpPr>
          <p:nvPr/>
        </p:nvSpPr>
        <p:spPr>
          <a:xfrm>
            <a:off x="-16163" y="481402"/>
            <a:ext cx="3635663" cy="1285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Autofit/>
          </a:bodyPr>
          <a:lstStyle>
            <a:lvl1pPr marL="0" marR="0" indent="0" algn="l" defTabSz="821531" rtl="0" latinLnBrk="0">
              <a:lnSpc>
                <a:spcPct val="80000"/>
              </a:lnSpc>
              <a:spcBef>
                <a:spcPts val="3900"/>
              </a:spcBef>
              <a:spcAft>
                <a:spcPts val="0"/>
              </a:spcAft>
              <a:buClrTx/>
              <a:buSzTx/>
              <a:buFontTx/>
              <a:buNone/>
              <a:tabLst/>
              <a:defRPr sz="8400" b="0" i="0" u="none" strike="noStrike" cap="all" spc="0" baseline="0">
                <a:ln>
                  <a:noFill/>
                </a:ln>
                <a:solidFill>
                  <a:srgbClr val="D4AF37"/>
                </a:solidFill>
                <a:uFillTx/>
                <a:latin typeface="+mn-lt"/>
                <a:ea typeface="+mn-ea"/>
                <a:cs typeface="+mn-cs"/>
                <a:sym typeface="DIN Condensed"/>
              </a:defRPr>
            </a:lvl1pPr>
            <a:lvl2pPr marL="0" marR="0" indent="228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2pPr>
            <a:lvl3pPr marL="0" marR="0" indent="457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3pPr>
            <a:lvl4pPr marL="0" marR="0" indent="685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4pPr>
            <a:lvl5pPr marL="0" marR="0" indent="9144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5pPr>
            <a:lvl6pPr marL="0" marR="0" indent="11430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6pPr>
            <a:lvl7pPr marL="0" marR="0" indent="1371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7pPr>
            <a:lvl8pPr marL="0" marR="0" indent="1600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8pPr>
            <a:lvl9pPr marL="0" marR="0" indent="1828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9pPr>
          </a:lstStyle>
          <a:p>
            <a:pPr hangingPunct="1"/>
            <a:r>
              <a:rPr lang="en-US" sz="9000" b="1" dirty="0">
                <a:latin typeface="Avenir Next" charset="0"/>
                <a:ea typeface="Avenir Next" charset="0"/>
                <a:cs typeface="Avenir Next" charset="0"/>
              </a:rPr>
              <a:t>two</a:t>
            </a:r>
            <a:endParaRPr lang="en-US" sz="9000" b="1" dirty="0">
              <a:solidFill>
                <a:schemeClr val="bg1">
                  <a:lumMod val="10000"/>
                  <a:lumOff val="90000"/>
                </a:schemeClr>
              </a:solidFill>
              <a:latin typeface="Avenir Next" charset="0"/>
              <a:ea typeface="Avenir Next" charset="0"/>
              <a:cs typeface="Avenir Next" charset="0"/>
            </a:endParaRPr>
          </a:p>
        </p:txBody>
      </p:sp>
      <p:pic>
        <p:nvPicPr>
          <p:cNvPr id="4" name="Picture 3"/>
          <p:cNvPicPr>
            <a:picLocks noChangeAspect="1"/>
          </p:cNvPicPr>
          <p:nvPr/>
        </p:nvPicPr>
        <p:blipFill>
          <a:blip r:embed="rId3"/>
          <a:stretch>
            <a:fillRect/>
          </a:stretch>
        </p:blipFill>
        <p:spPr>
          <a:xfrm>
            <a:off x="835238" y="6502732"/>
            <a:ext cx="3048000" cy="838200"/>
          </a:xfrm>
          <a:prstGeom prst="rect">
            <a:avLst/>
          </a:prstGeom>
        </p:spPr>
      </p:pic>
      <p:grpSp>
        <p:nvGrpSpPr>
          <p:cNvPr id="8" name="组合 7"/>
          <p:cNvGrpSpPr/>
          <p:nvPr/>
        </p:nvGrpSpPr>
        <p:grpSpPr>
          <a:xfrm>
            <a:off x="6569570" y="4857854"/>
            <a:ext cx="3836372" cy="4361116"/>
            <a:chOff x="6569570" y="4857854"/>
            <a:chExt cx="3836372" cy="4361116"/>
          </a:xfrm>
        </p:grpSpPr>
        <p:sp>
          <p:nvSpPr>
            <p:cNvPr id="23" name="TextBox 22"/>
            <p:cNvSpPr txBox="1"/>
            <p:nvPr/>
          </p:nvSpPr>
          <p:spPr>
            <a:xfrm>
              <a:off x="8180975" y="8220621"/>
              <a:ext cx="2224967" cy="9983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sz="2800" b="0" i="0" u="none" strike="noStrike" cap="none" spc="0" normalizeH="0" baseline="0" dirty="0">
                  <a:ln>
                    <a:noFill/>
                  </a:ln>
                  <a:solidFill>
                    <a:srgbClr val="F8FFFF"/>
                  </a:solidFill>
                  <a:effectLst/>
                  <a:uFillTx/>
                  <a:latin typeface="Avenir Next Medium"/>
                  <a:ea typeface="Avenir Next Medium"/>
                  <a:cs typeface="Avenir Next Medium"/>
                  <a:sym typeface="Avenir Next Medium"/>
                </a:rPr>
                <a:t>Database.h5</a:t>
              </a:r>
            </a:p>
          </p:txBody>
        </p:sp>
        <p:grpSp>
          <p:nvGrpSpPr>
            <p:cNvPr id="3" name="组合 2"/>
            <p:cNvGrpSpPr/>
            <p:nvPr/>
          </p:nvGrpSpPr>
          <p:grpSpPr>
            <a:xfrm>
              <a:off x="6569570" y="4857854"/>
              <a:ext cx="3782483" cy="4145392"/>
              <a:chOff x="6569570" y="4857854"/>
              <a:chExt cx="3782483" cy="4145392"/>
            </a:xfrm>
          </p:grpSpPr>
          <p:pic>
            <p:nvPicPr>
              <p:cNvPr id="16" name="Pictur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963243" y="5813510"/>
                <a:ext cx="2388810" cy="2724698"/>
              </a:xfrm>
              <a:prstGeom prst="rect">
                <a:avLst/>
              </a:prstGeom>
            </p:spPr>
          </p:pic>
          <p:cxnSp>
            <p:nvCxnSpPr>
              <p:cNvPr id="25" name="Straight Arrow Connector 24"/>
              <p:cNvCxnSpPr/>
              <p:nvPr/>
            </p:nvCxnSpPr>
            <p:spPr>
              <a:xfrm flipV="1">
                <a:off x="6577852" y="7681176"/>
                <a:ext cx="963607" cy="132207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p:cNvCxnSpPr/>
              <p:nvPr/>
            </p:nvCxnSpPr>
            <p:spPr>
              <a:xfrm>
                <a:off x="6767113" y="6928514"/>
                <a:ext cx="774346"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p:cNvCxnSpPr/>
              <p:nvPr/>
            </p:nvCxnSpPr>
            <p:spPr>
              <a:xfrm>
                <a:off x="6569570" y="4857854"/>
                <a:ext cx="963608" cy="1244658"/>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grpSp>
      </p:grpSp>
      <p:grpSp>
        <p:nvGrpSpPr>
          <p:cNvPr id="2" name="组合 1"/>
          <p:cNvGrpSpPr/>
          <p:nvPr/>
        </p:nvGrpSpPr>
        <p:grpSpPr>
          <a:xfrm>
            <a:off x="4207894" y="3464775"/>
            <a:ext cx="2373141" cy="7445060"/>
            <a:chOff x="4207894" y="3464775"/>
            <a:chExt cx="2373141" cy="7445060"/>
          </a:xfrm>
        </p:grpSpPr>
        <p:grpSp>
          <p:nvGrpSpPr>
            <p:cNvPr id="22" name="Group 21"/>
            <p:cNvGrpSpPr/>
            <p:nvPr/>
          </p:nvGrpSpPr>
          <p:grpSpPr>
            <a:xfrm>
              <a:off x="5128194" y="3464775"/>
              <a:ext cx="1452841" cy="7445060"/>
              <a:chOff x="5194440" y="4009003"/>
              <a:chExt cx="1452841" cy="7445060"/>
            </a:xfrm>
          </p:grpSpPr>
          <p:pic>
            <p:nvPicPr>
              <p:cNvPr id="15" name="Picture 1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194440" y="4009003"/>
                <a:ext cx="1394803" cy="139480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194440" y="6732130"/>
                <a:ext cx="1394803" cy="1394803"/>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194440" y="9455257"/>
                <a:ext cx="1394803" cy="1394803"/>
              </a:xfrm>
              <a:prstGeom prst="rect">
                <a:avLst/>
              </a:prstGeom>
            </p:spPr>
          </p:pic>
          <p:sp>
            <p:nvSpPr>
              <p:cNvPr id="19" name="TextBox 18"/>
              <p:cNvSpPr txBox="1"/>
              <p:nvPr/>
            </p:nvSpPr>
            <p:spPr>
              <a:xfrm>
                <a:off x="5301569" y="5043373"/>
                <a:ext cx="1325683" cy="9983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sz="2800" b="0" i="0" u="none" strike="noStrike" cap="none" spc="0" normalizeH="0" baseline="0" dirty="0">
                    <a:ln>
                      <a:noFill/>
                    </a:ln>
                    <a:solidFill>
                      <a:srgbClr val="F8FFFF"/>
                    </a:solidFill>
                    <a:effectLst/>
                    <a:uFillTx/>
                    <a:latin typeface="Avenir Next Medium"/>
                    <a:ea typeface="Avenir Next Medium"/>
                    <a:cs typeface="Avenir Next Medium"/>
                    <a:sym typeface="Avenir Next Medium"/>
                  </a:rPr>
                  <a:t>Movies</a:t>
                </a:r>
              </a:p>
            </p:txBody>
          </p:sp>
          <p:sp>
            <p:nvSpPr>
              <p:cNvPr id="20" name="TextBox 19"/>
              <p:cNvSpPr txBox="1"/>
              <p:nvPr/>
            </p:nvSpPr>
            <p:spPr>
              <a:xfrm>
                <a:off x="5281524" y="7766500"/>
                <a:ext cx="1365757" cy="9983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sz="2800" b="0" i="0" u="none" strike="noStrike" cap="none" spc="0" normalizeH="0" baseline="0" dirty="0">
                    <a:ln>
                      <a:noFill/>
                    </a:ln>
                    <a:solidFill>
                      <a:srgbClr val="F8FFFF"/>
                    </a:solidFill>
                    <a:effectLst/>
                    <a:uFillTx/>
                    <a:latin typeface="Avenir Next Medium"/>
                    <a:ea typeface="Avenir Next Medium"/>
                    <a:cs typeface="Avenir Next Medium"/>
                    <a:sym typeface="Avenir Next Medium"/>
                  </a:rPr>
                  <a:t>Ratings</a:t>
                </a:r>
              </a:p>
            </p:txBody>
          </p:sp>
          <p:sp>
            <p:nvSpPr>
              <p:cNvPr id="21" name="TextBox 20"/>
              <p:cNvSpPr txBox="1"/>
              <p:nvPr/>
            </p:nvSpPr>
            <p:spPr>
              <a:xfrm>
                <a:off x="5409589" y="10455714"/>
                <a:ext cx="1051569" cy="9983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sz="2800" b="0" i="0" u="none" strike="noStrike" cap="none" spc="0" normalizeH="0" baseline="0" dirty="0">
                    <a:ln>
                      <a:noFill/>
                    </a:ln>
                    <a:solidFill>
                      <a:srgbClr val="F8FFFF"/>
                    </a:solidFill>
                    <a:effectLst/>
                    <a:uFillTx/>
                    <a:latin typeface="Avenir Next Medium"/>
                    <a:ea typeface="Avenir Next Medium"/>
                    <a:cs typeface="Avenir Next Medium"/>
                    <a:sym typeface="Avenir Next Medium"/>
                  </a:rPr>
                  <a:t>Users</a:t>
                </a:r>
              </a:p>
            </p:txBody>
          </p:sp>
        </p:grpSp>
        <p:sp>
          <p:nvSpPr>
            <p:cNvPr id="36" name="Right Arrow 35"/>
            <p:cNvSpPr/>
            <p:nvPr/>
          </p:nvSpPr>
          <p:spPr>
            <a:xfrm>
              <a:off x="4207894" y="6591395"/>
              <a:ext cx="798242" cy="660873"/>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grpSp>
      <p:grpSp>
        <p:nvGrpSpPr>
          <p:cNvPr id="5" name="组合 4"/>
          <p:cNvGrpSpPr/>
          <p:nvPr/>
        </p:nvGrpSpPr>
        <p:grpSpPr>
          <a:xfrm>
            <a:off x="10768301" y="3619676"/>
            <a:ext cx="7549731" cy="6291810"/>
            <a:chOff x="10768301" y="3619676"/>
            <a:chExt cx="7549731" cy="6291810"/>
          </a:xfrm>
        </p:grpSpPr>
        <p:grpSp>
          <p:nvGrpSpPr>
            <p:cNvPr id="43" name="Group 42"/>
            <p:cNvGrpSpPr/>
            <p:nvPr/>
          </p:nvGrpSpPr>
          <p:grpSpPr>
            <a:xfrm>
              <a:off x="12026222" y="3619676"/>
              <a:ext cx="6291810" cy="6291810"/>
              <a:chOff x="11471396" y="2846338"/>
              <a:chExt cx="8164352" cy="8164352"/>
            </a:xfrm>
          </p:grpSpPr>
          <p:pic>
            <p:nvPicPr>
              <p:cNvPr id="40" name="Picture 3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471396" y="2846338"/>
                <a:ext cx="8164352" cy="8164352"/>
              </a:xfrm>
              <a:prstGeom prst="rect">
                <a:avLst/>
              </a:prstGeom>
            </p:spPr>
          </p:pic>
          <p:pic>
            <p:nvPicPr>
              <p:cNvPr id="37" name="Picture 36"/>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5416678" y="7843607"/>
                <a:ext cx="3314671" cy="853921"/>
              </a:xfrm>
              <a:prstGeom prst="rect">
                <a:avLst/>
              </a:prstGeom>
            </p:spPr>
          </p:pic>
          <p:pic>
            <p:nvPicPr>
              <p:cNvPr id="39" name="Picture 3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915694" y="5950403"/>
                <a:ext cx="3275755" cy="752450"/>
              </a:xfrm>
              <a:prstGeom prst="rect">
                <a:avLst/>
              </a:prstGeom>
            </p:spPr>
          </p:pic>
          <p:pic>
            <p:nvPicPr>
              <p:cNvPr id="41" name="Picture 40"/>
              <p:cNvPicPr>
                <a:picLocks noChangeAspect="1"/>
              </p:cNvPicPr>
              <p:nvPr/>
            </p:nvPicPr>
            <p:blipFill>
              <a:blip r:embed="rId9"/>
              <a:stretch>
                <a:fillRect/>
              </a:stretch>
            </p:blipFill>
            <p:spPr>
              <a:xfrm>
                <a:off x="12439624" y="7293007"/>
                <a:ext cx="2437926" cy="1118315"/>
              </a:xfrm>
              <a:prstGeom prst="rect">
                <a:avLst/>
              </a:prstGeom>
            </p:spPr>
          </p:pic>
        </p:grpSp>
        <p:sp>
          <p:nvSpPr>
            <p:cNvPr id="42" name="Right Arrow 41"/>
            <p:cNvSpPr/>
            <p:nvPr/>
          </p:nvSpPr>
          <p:spPr>
            <a:xfrm>
              <a:off x="10768301" y="6680059"/>
              <a:ext cx="798242" cy="660873"/>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grpSp>
      <p:grpSp>
        <p:nvGrpSpPr>
          <p:cNvPr id="7" name="组合 6"/>
          <p:cNvGrpSpPr/>
          <p:nvPr/>
        </p:nvGrpSpPr>
        <p:grpSpPr>
          <a:xfrm>
            <a:off x="18936629" y="5218468"/>
            <a:ext cx="4443505" cy="3584053"/>
            <a:chOff x="18936629" y="5218468"/>
            <a:chExt cx="4443505" cy="3584053"/>
          </a:xfrm>
        </p:grpSpPr>
        <p:pic>
          <p:nvPicPr>
            <p:cNvPr id="44" name="Picture 43"/>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9796081" y="5218468"/>
              <a:ext cx="3584053" cy="3584053"/>
            </a:xfrm>
            <a:prstGeom prst="rect">
              <a:avLst/>
            </a:prstGeom>
          </p:spPr>
        </p:pic>
        <p:sp>
          <p:nvSpPr>
            <p:cNvPr id="45" name="Right Arrow 44"/>
            <p:cNvSpPr/>
            <p:nvPr/>
          </p:nvSpPr>
          <p:spPr>
            <a:xfrm>
              <a:off x="18936629" y="6680057"/>
              <a:ext cx="798242" cy="660873"/>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80000"/>
                </a:lnSpc>
                <a:spcBef>
                  <a:spcPts val="0"/>
                </a:spcBef>
                <a:spcAft>
                  <a:spcPts val="0"/>
                </a:spcAft>
                <a:buClrTx/>
                <a:buSzTx/>
                <a:buFontTx/>
                <a:buNone/>
                <a:tabLst/>
              </a:pPr>
              <a:endParaRPr kumimoji="0" lang="en-US" sz="3800" b="0" i="0" u="none" strike="noStrike" cap="all" spc="0" normalizeH="0" baseline="0">
                <a:ln>
                  <a:noFill/>
                </a:ln>
                <a:solidFill>
                  <a:srgbClr val="FFFFFF"/>
                </a:solidFill>
                <a:effectLst/>
                <a:uFillTx/>
                <a:latin typeface="+mn-lt"/>
                <a:ea typeface="+mn-ea"/>
                <a:cs typeface="+mn-cs"/>
                <a:sym typeface="DIN Condensed"/>
              </a:endParaRPr>
            </a:p>
          </p:txBody>
        </p:sp>
      </p:grpSp>
    </p:spTree>
    <p:extLst>
      <p:ext uri="{BB962C8B-B14F-4D97-AF65-F5344CB8AC3E}">
        <p14:creationId xmlns:p14="http://schemas.microsoft.com/office/powerpoint/2010/main" val="4430543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3"/>
          </p:nvPr>
        </p:nvSpPr>
        <p:spPr>
          <a:xfrm>
            <a:off x="3619500" y="747653"/>
            <a:ext cx="15716250" cy="538223"/>
          </a:xfrm>
        </p:spPr>
        <p:txBody>
          <a:bodyPr/>
          <a:lstStyle/>
          <a:p>
            <a:r>
              <a:rPr lang="en-US" altLang="zh-CN" b="1" dirty="0">
                <a:solidFill>
                  <a:srgbClr val="F8FFFF"/>
                </a:solidFill>
                <a:latin typeface="Avenir Next" charset="0"/>
                <a:ea typeface="Avenir Next" charset="0"/>
                <a:cs typeface="Avenir Next" charset="0"/>
              </a:rPr>
              <a:t>What</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did</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we</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find</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and</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conjecture</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in</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the</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data</a:t>
            </a:r>
          </a:p>
        </p:txBody>
      </p:sp>
      <p:sp>
        <p:nvSpPr>
          <p:cNvPr id="9" name="Title 2"/>
          <p:cNvSpPr txBox="1">
            <a:spLocks/>
          </p:cNvSpPr>
          <p:nvPr/>
        </p:nvSpPr>
        <p:spPr>
          <a:xfrm>
            <a:off x="-349623" y="454508"/>
            <a:ext cx="4022912" cy="1285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Autofit/>
          </a:bodyPr>
          <a:lstStyle>
            <a:lvl1pPr marL="0" marR="0" indent="0" algn="l" defTabSz="821531" rtl="0" latinLnBrk="0">
              <a:lnSpc>
                <a:spcPct val="80000"/>
              </a:lnSpc>
              <a:spcBef>
                <a:spcPts val="3900"/>
              </a:spcBef>
              <a:spcAft>
                <a:spcPts val="0"/>
              </a:spcAft>
              <a:buClrTx/>
              <a:buSzTx/>
              <a:buFontTx/>
              <a:buNone/>
              <a:tabLst/>
              <a:defRPr sz="8400" b="0" i="0" u="none" strike="noStrike" cap="all" spc="0" baseline="0">
                <a:ln>
                  <a:noFill/>
                </a:ln>
                <a:solidFill>
                  <a:srgbClr val="D4AF37"/>
                </a:solidFill>
                <a:uFillTx/>
                <a:latin typeface="+mn-lt"/>
                <a:ea typeface="+mn-ea"/>
                <a:cs typeface="+mn-cs"/>
                <a:sym typeface="DIN Condensed"/>
              </a:defRPr>
            </a:lvl1pPr>
            <a:lvl2pPr marL="0" marR="0" indent="228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2pPr>
            <a:lvl3pPr marL="0" marR="0" indent="457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3pPr>
            <a:lvl4pPr marL="0" marR="0" indent="685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4pPr>
            <a:lvl5pPr marL="0" marR="0" indent="9144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5pPr>
            <a:lvl6pPr marL="0" marR="0" indent="11430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6pPr>
            <a:lvl7pPr marL="0" marR="0" indent="1371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7pPr>
            <a:lvl8pPr marL="0" marR="0" indent="1600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8pPr>
            <a:lvl9pPr marL="0" marR="0" indent="1828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9pPr>
          </a:lstStyle>
          <a:p>
            <a:pPr hangingPunct="1"/>
            <a:r>
              <a:rPr lang="en-US" sz="9000" b="1" dirty="0">
                <a:latin typeface="Avenir Next" charset="0"/>
                <a:ea typeface="Avenir Next" charset="0"/>
                <a:cs typeface="Avenir Next" charset="0"/>
              </a:rPr>
              <a:t>three</a:t>
            </a:r>
            <a:endParaRPr lang="en-US" sz="9000" b="1" dirty="0">
              <a:solidFill>
                <a:schemeClr val="bg1">
                  <a:lumMod val="10000"/>
                  <a:lumOff val="90000"/>
                </a:schemeClr>
              </a:solidFill>
              <a:latin typeface="Avenir Next" charset="0"/>
              <a:ea typeface="Avenir Next" charset="0"/>
              <a:cs typeface="Avenir Next" charset="0"/>
            </a:endParaRPr>
          </a:p>
        </p:txBody>
      </p:sp>
      <p:sp>
        <p:nvSpPr>
          <p:cNvPr id="24" name="Shape 73"/>
          <p:cNvSpPr>
            <a:spLocks noGrp="1"/>
          </p:cNvSpPr>
          <p:nvPr>
            <p:ph type="body" idx="1"/>
          </p:nvPr>
        </p:nvSpPr>
        <p:spPr>
          <a:xfrm>
            <a:off x="3619500" y="5774916"/>
            <a:ext cx="17145000" cy="1274813"/>
          </a:xfrm>
          <a:prstGeom prst="rect">
            <a:avLst/>
          </a:prstGeom>
        </p:spPr>
        <p:txBody>
          <a:bodyPr>
            <a:noAutofit/>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marL="0" indent="0" algn="ctr">
              <a:buNone/>
            </a:pPr>
            <a:r>
              <a:rPr lang="en-US" altLang="zh-CN" sz="14600" b="1" dirty="0">
                <a:solidFill>
                  <a:srgbClr val="D4AF37"/>
                </a:solidFill>
                <a:latin typeface="Avenir Next" charset="0"/>
                <a:ea typeface="Avenir Next" charset="0"/>
                <a:cs typeface="Avenir Next" charset="0"/>
              </a:rPr>
              <a:t>Some</a:t>
            </a:r>
            <a:r>
              <a:rPr lang="zh-CN" altLang="en-US" sz="14600" b="1" dirty="0">
                <a:solidFill>
                  <a:srgbClr val="D4AF37"/>
                </a:solidFill>
                <a:latin typeface="Avenir Next" charset="0"/>
                <a:ea typeface="Avenir Next" charset="0"/>
                <a:cs typeface="Avenir Next" charset="0"/>
              </a:rPr>
              <a:t> </a:t>
            </a:r>
            <a:r>
              <a:rPr lang="en-US" altLang="zh-CN" sz="14600" b="1" dirty="0">
                <a:solidFill>
                  <a:srgbClr val="D4AF37"/>
                </a:solidFill>
                <a:latin typeface="Avenir Next" charset="0"/>
                <a:ea typeface="Avenir Next" charset="0"/>
                <a:cs typeface="Avenir Next" charset="0"/>
              </a:rPr>
              <a:t>tests</a:t>
            </a:r>
          </a:p>
        </p:txBody>
      </p:sp>
    </p:spTree>
    <p:extLst>
      <p:ext uri="{BB962C8B-B14F-4D97-AF65-F5344CB8AC3E}">
        <p14:creationId xmlns:p14="http://schemas.microsoft.com/office/powerpoint/2010/main" val="109443931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3"/>
          </p:nvPr>
        </p:nvSpPr>
        <p:spPr>
          <a:xfrm>
            <a:off x="3619500" y="747653"/>
            <a:ext cx="15716250" cy="538223"/>
          </a:xfrm>
        </p:spPr>
        <p:txBody>
          <a:bodyPr/>
          <a:lstStyle/>
          <a:p>
            <a:r>
              <a:rPr lang="en-US" altLang="zh-CN" b="1" dirty="0">
                <a:solidFill>
                  <a:srgbClr val="F8FFFF"/>
                </a:solidFill>
                <a:latin typeface="Avenir Next" charset="0"/>
                <a:ea typeface="Avenir Next" charset="0"/>
                <a:cs typeface="Avenir Next" charset="0"/>
              </a:rPr>
              <a:t>What</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did</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we</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find</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and</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conjecture</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in</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the</a:t>
            </a:r>
            <a:r>
              <a:rPr lang="zh-CN" altLang="en-US" dirty="0">
                <a:solidFill>
                  <a:srgbClr val="F8FFFF"/>
                </a:solidFill>
                <a:latin typeface="Avenir Next" charset="0"/>
                <a:ea typeface="Avenir Next" charset="0"/>
                <a:cs typeface="Avenir Next" charset="0"/>
              </a:rPr>
              <a:t> </a:t>
            </a:r>
            <a:r>
              <a:rPr lang="en-US" altLang="zh-CN" dirty="0">
                <a:solidFill>
                  <a:srgbClr val="F8FFFF"/>
                </a:solidFill>
                <a:latin typeface="Avenir Next" charset="0"/>
                <a:ea typeface="Avenir Next" charset="0"/>
                <a:cs typeface="Avenir Next" charset="0"/>
              </a:rPr>
              <a:t>data</a:t>
            </a:r>
          </a:p>
        </p:txBody>
      </p:sp>
      <p:sp>
        <p:nvSpPr>
          <p:cNvPr id="13" name="Shape 73"/>
          <p:cNvSpPr>
            <a:spLocks noGrp="1"/>
          </p:cNvSpPr>
          <p:nvPr>
            <p:ph type="body" idx="1"/>
          </p:nvPr>
        </p:nvSpPr>
        <p:spPr>
          <a:xfrm>
            <a:off x="3617084" y="2127634"/>
            <a:ext cx="17125363" cy="1174497"/>
          </a:xfrm>
          <a:prstGeom prst="rect">
            <a:avLst/>
          </a:prstGeom>
        </p:spPr>
        <p:txBody>
          <a:bodyPr>
            <a:normAutofit/>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rPr lang="en-US" altLang="zh-CN" sz="3600" b="1" dirty="0">
                <a:solidFill>
                  <a:srgbClr val="F8FFFF"/>
                </a:solidFill>
                <a:latin typeface="Avenir Next" charset="0"/>
                <a:ea typeface="Avenir Next" charset="0"/>
                <a:cs typeface="Avenir Next" charset="0"/>
              </a:rPr>
              <a:t>#Compute how many movies have an average rating over 4.5 overall.</a:t>
            </a:r>
          </a:p>
        </p:txBody>
      </p:sp>
      <p:sp>
        <p:nvSpPr>
          <p:cNvPr id="8" name="Shape 73"/>
          <p:cNvSpPr txBox="1">
            <a:spLocks/>
          </p:cNvSpPr>
          <p:nvPr/>
        </p:nvSpPr>
        <p:spPr>
          <a:xfrm>
            <a:off x="3617081" y="6204939"/>
            <a:ext cx="17125361" cy="152348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rmAutofit/>
          </a:bodyPr>
          <a:lstStyle>
            <a:lvl1pPr marL="601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1pPr>
            <a:lvl2pPr marL="1045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altLang="zh-CN" sz="3600" b="1" dirty="0">
                <a:solidFill>
                  <a:srgbClr val="F8FFFF"/>
                </a:solidFill>
                <a:latin typeface="Avenir Next" charset="0"/>
                <a:ea typeface="Avenir Next" charset="0"/>
                <a:cs typeface="Avenir Next" charset="0"/>
              </a:rPr>
              <a:t>#Compute how many movies have an median rating over 4.5 overall among men and women over age 30.</a:t>
            </a:r>
          </a:p>
        </p:txBody>
      </p:sp>
      <p:sp>
        <p:nvSpPr>
          <p:cNvPr id="10" name="Shape 73"/>
          <p:cNvSpPr txBox="1">
            <a:spLocks/>
          </p:cNvSpPr>
          <p:nvPr/>
        </p:nvSpPr>
        <p:spPr>
          <a:xfrm>
            <a:off x="3617082" y="4042400"/>
            <a:ext cx="17125363" cy="138566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rmAutofit/>
          </a:bodyPr>
          <a:lstStyle>
            <a:lvl1pPr marL="601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1pPr>
            <a:lvl2pPr marL="1045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altLang="zh-CN" sz="3600" b="1" dirty="0">
                <a:solidFill>
                  <a:srgbClr val="F8FFFF"/>
                </a:solidFill>
                <a:latin typeface="Avenir Next" charset="0"/>
                <a:ea typeface="Avenir Next" charset="0"/>
                <a:cs typeface="Avenir Next" charset="0"/>
              </a:rPr>
              <a:t>#Compute how many movies have an average rating over 4.5 overall among men and women. </a:t>
            </a:r>
          </a:p>
        </p:txBody>
      </p:sp>
      <p:sp>
        <p:nvSpPr>
          <p:cNvPr id="11" name="Shape 73"/>
          <p:cNvSpPr txBox="1">
            <a:spLocks/>
          </p:cNvSpPr>
          <p:nvPr/>
        </p:nvSpPr>
        <p:spPr>
          <a:xfrm>
            <a:off x="3617081" y="8624358"/>
            <a:ext cx="17125362" cy="1201861"/>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rmAutofit/>
          </a:bodyPr>
          <a:lstStyle>
            <a:lvl1pPr marL="601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1pPr>
            <a:lvl2pPr marL="1045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altLang="zh-CN" sz="3600" b="1" dirty="0">
                <a:solidFill>
                  <a:srgbClr val="F8FFFF"/>
                </a:solidFill>
                <a:latin typeface="Avenir Next" charset="0"/>
                <a:ea typeface="Avenir Next" charset="0"/>
                <a:cs typeface="Avenir Next" charset="0"/>
              </a:rPr>
              <a:t>#Find the movie with most number of ratings.</a:t>
            </a:r>
            <a:endParaRPr lang="en-US" sz="3600" b="1" dirty="0">
              <a:solidFill>
                <a:srgbClr val="F8FFFF"/>
              </a:solidFill>
              <a:latin typeface="Avenir Next" charset="0"/>
              <a:ea typeface="Avenir Next" charset="0"/>
              <a:cs typeface="Avenir Next" charset="0"/>
            </a:endParaRPr>
          </a:p>
        </p:txBody>
      </p:sp>
      <p:sp>
        <p:nvSpPr>
          <p:cNvPr id="9" name="Title 2"/>
          <p:cNvSpPr txBox="1">
            <a:spLocks/>
          </p:cNvSpPr>
          <p:nvPr/>
        </p:nvSpPr>
        <p:spPr>
          <a:xfrm>
            <a:off x="-349623" y="454508"/>
            <a:ext cx="4022912" cy="1285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Autofit/>
          </a:bodyPr>
          <a:lstStyle>
            <a:lvl1pPr marL="0" marR="0" indent="0" algn="l" defTabSz="821531" rtl="0" latinLnBrk="0">
              <a:lnSpc>
                <a:spcPct val="80000"/>
              </a:lnSpc>
              <a:spcBef>
                <a:spcPts val="3900"/>
              </a:spcBef>
              <a:spcAft>
                <a:spcPts val="0"/>
              </a:spcAft>
              <a:buClrTx/>
              <a:buSzTx/>
              <a:buFontTx/>
              <a:buNone/>
              <a:tabLst/>
              <a:defRPr sz="8400" b="0" i="0" u="none" strike="noStrike" cap="all" spc="0" baseline="0">
                <a:ln>
                  <a:noFill/>
                </a:ln>
                <a:solidFill>
                  <a:srgbClr val="D4AF37"/>
                </a:solidFill>
                <a:uFillTx/>
                <a:latin typeface="+mn-lt"/>
                <a:ea typeface="+mn-ea"/>
                <a:cs typeface="+mn-cs"/>
                <a:sym typeface="DIN Condensed"/>
              </a:defRPr>
            </a:lvl1pPr>
            <a:lvl2pPr marL="0" marR="0" indent="228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2pPr>
            <a:lvl3pPr marL="0" marR="0" indent="457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3pPr>
            <a:lvl4pPr marL="0" marR="0" indent="685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4pPr>
            <a:lvl5pPr marL="0" marR="0" indent="9144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5pPr>
            <a:lvl6pPr marL="0" marR="0" indent="11430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6pPr>
            <a:lvl7pPr marL="0" marR="0" indent="1371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7pPr>
            <a:lvl8pPr marL="0" marR="0" indent="1600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8pPr>
            <a:lvl9pPr marL="0" marR="0" indent="1828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9pPr>
          </a:lstStyle>
          <a:p>
            <a:pPr hangingPunct="1"/>
            <a:r>
              <a:rPr lang="en-US" sz="9000" b="1" dirty="0">
                <a:latin typeface="Avenir Next" charset="0"/>
                <a:ea typeface="Avenir Next" charset="0"/>
                <a:cs typeface="Avenir Next" charset="0"/>
              </a:rPr>
              <a:t>three</a:t>
            </a:r>
            <a:endParaRPr lang="en-US" sz="9000" b="1" dirty="0">
              <a:solidFill>
                <a:schemeClr val="bg1">
                  <a:lumMod val="10000"/>
                  <a:lumOff val="90000"/>
                </a:schemeClr>
              </a:solidFill>
              <a:latin typeface="Avenir Next" charset="0"/>
              <a:ea typeface="Avenir Next" charset="0"/>
              <a:cs typeface="Avenir Next" charset="0"/>
            </a:endParaRPr>
          </a:p>
        </p:txBody>
      </p:sp>
      <p:sp>
        <p:nvSpPr>
          <p:cNvPr id="4" name="TextBox 3"/>
          <p:cNvSpPr txBox="1"/>
          <p:nvPr/>
        </p:nvSpPr>
        <p:spPr>
          <a:xfrm>
            <a:off x="11485160" y="2647584"/>
            <a:ext cx="692496" cy="1121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sz="3600" b="1" i="0" u="none" strike="noStrike" cap="none" spc="0" normalizeH="0" baseline="0" dirty="0">
                <a:ln>
                  <a:noFill/>
                </a:ln>
                <a:solidFill>
                  <a:srgbClr val="D4AF37"/>
                </a:solidFill>
                <a:effectLst/>
                <a:uFillTx/>
                <a:latin typeface="Avenir Next Medium"/>
                <a:ea typeface="Avenir Next Medium"/>
                <a:cs typeface="Avenir Next Medium"/>
                <a:sym typeface="Avenir Next Medium"/>
              </a:rPr>
              <a:t>21</a:t>
            </a:r>
          </a:p>
        </p:txBody>
      </p:sp>
      <p:sp>
        <p:nvSpPr>
          <p:cNvPr id="12" name="TextBox 11"/>
          <p:cNvSpPr txBox="1"/>
          <p:nvPr/>
        </p:nvSpPr>
        <p:spPr>
          <a:xfrm>
            <a:off x="10814356" y="4983247"/>
            <a:ext cx="2311529" cy="1121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sz="3600" b="1" i="0" u="none" strike="noStrike" cap="none" spc="0" normalizeH="0" baseline="0" dirty="0">
                <a:ln>
                  <a:noFill/>
                </a:ln>
                <a:solidFill>
                  <a:srgbClr val="D4AF37"/>
                </a:solidFill>
                <a:effectLst/>
                <a:uFillTx/>
                <a:latin typeface="Avenir Next Medium"/>
                <a:ea typeface="Avenir Next Medium"/>
                <a:cs typeface="Avenir Next Medium"/>
                <a:sym typeface="Avenir Next Medium"/>
              </a:rPr>
              <a:t>M:23 F:51</a:t>
            </a:r>
          </a:p>
        </p:txBody>
      </p:sp>
      <p:sp>
        <p:nvSpPr>
          <p:cNvPr id="14" name="TextBox 13"/>
          <p:cNvSpPr txBox="1"/>
          <p:nvPr/>
        </p:nvSpPr>
        <p:spPr>
          <a:xfrm>
            <a:off x="10727270" y="7243182"/>
            <a:ext cx="2585643" cy="1121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3300"/>
              </a:spcBef>
              <a:spcAft>
                <a:spcPts val="0"/>
              </a:spcAft>
              <a:buClrTx/>
              <a:buSzTx/>
              <a:buFontTx/>
              <a:buNone/>
              <a:tabLst/>
            </a:pPr>
            <a:r>
              <a:rPr kumimoji="0" lang="en-US" sz="3600" b="1" i="0" u="none" strike="noStrike" cap="none" spc="0" normalizeH="0" baseline="0" dirty="0">
                <a:ln>
                  <a:noFill/>
                </a:ln>
                <a:solidFill>
                  <a:srgbClr val="D4AF37"/>
                </a:solidFill>
                <a:effectLst/>
                <a:uFillTx/>
                <a:latin typeface="Avenir Next Medium"/>
                <a:ea typeface="Avenir Next Medium"/>
                <a:cs typeface="Avenir Next Medium"/>
                <a:sym typeface="Avenir Next Medium"/>
              </a:rPr>
              <a:t>M:86 F:149</a:t>
            </a:r>
          </a:p>
        </p:txBody>
      </p:sp>
      <p:grpSp>
        <p:nvGrpSpPr>
          <p:cNvPr id="16" name="组合 15"/>
          <p:cNvGrpSpPr/>
          <p:nvPr/>
        </p:nvGrpSpPr>
        <p:grpSpPr>
          <a:xfrm>
            <a:off x="4171585" y="9938450"/>
            <a:ext cx="15739693" cy="1811497"/>
            <a:chOff x="4171585" y="9938450"/>
            <a:chExt cx="15739693" cy="1811497"/>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71585" y="9938450"/>
              <a:ext cx="1189074" cy="1783611"/>
            </a:xfrm>
            <a:prstGeom prst="rect">
              <a:avLst/>
            </a:prstGeom>
          </p:spPr>
        </p:pic>
        <p:pic>
          <p:nvPicPr>
            <p:cNvPr id="2" name="Picture 1"/>
            <p:cNvPicPr>
              <a:picLocks noChangeAspect="1"/>
            </p:cNvPicPr>
            <p:nvPr/>
          </p:nvPicPr>
          <p:blipFill>
            <a:blip r:embed="rId4"/>
            <a:stretch>
              <a:fillRect/>
            </a:stretch>
          </p:blipFill>
          <p:spPr>
            <a:xfrm>
              <a:off x="5717369" y="9966336"/>
              <a:ext cx="1264973" cy="1783611"/>
            </a:xfrm>
            <a:prstGeom prst="rect">
              <a:avLst/>
            </a:prstGeom>
          </p:spPr>
        </p:pic>
        <p:pic>
          <p:nvPicPr>
            <p:cNvPr id="3" name="Picture 2"/>
            <p:cNvPicPr>
              <a:picLocks noChangeAspect="1"/>
            </p:cNvPicPr>
            <p:nvPr/>
          </p:nvPicPr>
          <p:blipFill rotWithShape="1">
            <a:blip r:embed="rId5"/>
            <a:srcRect l="3051" r="4188"/>
            <a:stretch/>
          </p:blipFill>
          <p:spPr>
            <a:xfrm>
              <a:off x="7292758" y="9938450"/>
              <a:ext cx="1100980" cy="1776405"/>
            </a:xfrm>
            <a:prstGeom prst="rect">
              <a:avLst/>
            </a:prstGeom>
          </p:spPr>
        </p:pic>
        <p:pic>
          <p:nvPicPr>
            <p:cNvPr id="7" name="Picture 6"/>
            <p:cNvPicPr>
              <a:picLocks noChangeAspect="1"/>
            </p:cNvPicPr>
            <p:nvPr/>
          </p:nvPicPr>
          <p:blipFill>
            <a:blip r:embed="rId6"/>
            <a:stretch>
              <a:fillRect/>
            </a:stretch>
          </p:blipFill>
          <p:spPr>
            <a:xfrm>
              <a:off x="8771222" y="9973542"/>
              <a:ext cx="1165679" cy="1748519"/>
            </a:xfrm>
            <a:prstGeom prst="rect">
              <a:avLst/>
            </a:prstGeom>
          </p:spPr>
        </p:pic>
        <p:pic>
          <p:nvPicPr>
            <p:cNvPr id="24" name="Picture 23"/>
            <p:cNvPicPr>
              <a:picLocks noChangeAspect="1"/>
            </p:cNvPicPr>
            <p:nvPr/>
          </p:nvPicPr>
          <p:blipFill>
            <a:blip r:embed="rId7"/>
            <a:stretch>
              <a:fillRect/>
            </a:stretch>
          </p:blipFill>
          <p:spPr>
            <a:xfrm>
              <a:off x="10372024" y="9973542"/>
              <a:ext cx="1231351" cy="1748519"/>
            </a:xfrm>
            <a:prstGeom prst="rect">
              <a:avLst/>
            </a:prstGeom>
          </p:spPr>
        </p:pic>
        <p:pic>
          <p:nvPicPr>
            <p:cNvPr id="25" name="Picture 24"/>
            <p:cNvPicPr>
              <a:picLocks noChangeAspect="1"/>
            </p:cNvPicPr>
            <p:nvPr/>
          </p:nvPicPr>
          <p:blipFill>
            <a:blip r:embed="rId8"/>
            <a:stretch>
              <a:fillRect/>
            </a:stretch>
          </p:blipFill>
          <p:spPr>
            <a:xfrm>
              <a:off x="12038498" y="9973542"/>
              <a:ext cx="1234249" cy="1748519"/>
            </a:xfrm>
            <a:prstGeom prst="rect">
              <a:avLst/>
            </a:prstGeom>
          </p:spPr>
        </p:pic>
        <p:pic>
          <p:nvPicPr>
            <p:cNvPr id="26" name="Picture 25"/>
            <p:cNvPicPr>
              <a:picLocks noChangeAspect="1"/>
            </p:cNvPicPr>
            <p:nvPr/>
          </p:nvPicPr>
          <p:blipFill>
            <a:blip r:embed="rId9"/>
            <a:stretch>
              <a:fillRect/>
            </a:stretch>
          </p:blipFill>
          <p:spPr>
            <a:xfrm>
              <a:off x="13730749" y="9938450"/>
              <a:ext cx="1205142" cy="1783611"/>
            </a:xfrm>
            <a:prstGeom prst="rect">
              <a:avLst/>
            </a:prstGeom>
          </p:spPr>
        </p:pic>
        <p:pic>
          <p:nvPicPr>
            <p:cNvPr id="27" name="Picture 26"/>
            <p:cNvPicPr>
              <a:picLocks noChangeAspect="1"/>
            </p:cNvPicPr>
            <p:nvPr/>
          </p:nvPicPr>
          <p:blipFill>
            <a:blip r:embed="rId10"/>
            <a:stretch>
              <a:fillRect/>
            </a:stretch>
          </p:blipFill>
          <p:spPr>
            <a:xfrm>
              <a:off x="15378487" y="9973542"/>
              <a:ext cx="1230765" cy="1776405"/>
            </a:xfrm>
            <a:prstGeom prst="rect">
              <a:avLst/>
            </a:prstGeom>
          </p:spPr>
        </p:pic>
        <p:pic>
          <p:nvPicPr>
            <p:cNvPr id="28" name="Picture 27"/>
            <p:cNvPicPr>
              <a:picLocks noChangeAspect="1"/>
            </p:cNvPicPr>
            <p:nvPr/>
          </p:nvPicPr>
          <p:blipFill rotWithShape="1">
            <a:blip r:embed="rId11"/>
            <a:srcRect l="3918" t="3191" r="4178" b="1771"/>
            <a:stretch/>
          </p:blipFill>
          <p:spPr>
            <a:xfrm>
              <a:off x="17041631" y="9973542"/>
              <a:ext cx="1145229" cy="1776405"/>
            </a:xfrm>
            <a:prstGeom prst="rect">
              <a:avLst/>
            </a:prstGeom>
          </p:spPr>
        </p:pic>
        <p:pic>
          <p:nvPicPr>
            <p:cNvPr id="29" name="Picture 28"/>
            <p:cNvPicPr>
              <a:picLocks noChangeAspect="1"/>
            </p:cNvPicPr>
            <p:nvPr/>
          </p:nvPicPr>
          <p:blipFill>
            <a:blip r:embed="rId12"/>
            <a:stretch>
              <a:fillRect/>
            </a:stretch>
          </p:blipFill>
          <p:spPr>
            <a:xfrm>
              <a:off x="18711004" y="9973542"/>
              <a:ext cx="1200274" cy="1776405"/>
            </a:xfrm>
            <a:prstGeom prst="rect">
              <a:avLst/>
            </a:prstGeom>
          </p:spPr>
        </p:pic>
      </p:grpSp>
      <p:pic>
        <p:nvPicPr>
          <p:cNvPr id="30" name="Picture 2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10549" y="10960173"/>
            <a:ext cx="860525" cy="1231441"/>
          </a:xfrm>
          <a:prstGeom prst="rect">
            <a:avLst/>
          </a:prstGeom>
        </p:spPr>
      </p:pic>
      <p:pic>
        <p:nvPicPr>
          <p:cNvPr id="31" name="Picture 3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00900" y="10960174"/>
            <a:ext cx="953374" cy="1231442"/>
          </a:xfrm>
          <a:prstGeom prst="rect">
            <a:avLst/>
          </a:prstGeom>
        </p:spPr>
      </p:pic>
    </p:spTree>
    <p:extLst>
      <p:ext uri="{BB962C8B-B14F-4D97-AF65-F5344CB8AC3E}">
        <p14:creationId xmlns:p14="http://schemas.microsoft.com/office/powerpoint/2010/main" val="20296703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bg/>
                                          </p:spTgt>
                                        </p:tgtEl>
                                        <p:attrNameLst>
                                          <p:attrName>style.visibility</p:attrName>
                                        </p:attrNameLst>
                                      </p:cBhvr>
                                      <p:to>
                                        <p:strVal val="visible"/>
                                      </p:to>
                                    </p:set>
                                    <p:animEffect transition="in" filter="fade">
                                      <p:cBhvr>
                                        <p:cTn id="7" dur="500"/>
                                        <p:tgtEl>
                                          <p:spTgt spid="1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par>
                          <p:cTn id="48" fill="hold">
                            <p:stCondLst>
                              <p:cond delay="500"/>
                            </p:stCondLst>
                            <p:childTnLst>
                              <p:par>
                                <p:cTn id="49" presetID="42" presetClass="entr" presetSubtype="0"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1000"/>
                                        <p:tgtEl>
                                          <p:spTgt spid="30"/>
                                        </p:tgtEl>
                                      </p:cBhvr>
                                    </p:animEffect>
                                    <p:anim calcmode="lin" valueType="num">
                                      <p:cBhvr>
                                        <p:cTn id="52" dur="1000" fill="hold"/>
                                        <p:tgtEl>
                                          <p:spTgt spid="30"/>
                                        </p:tgtEl>
                                        <p:attrNameLst>
                                          <p:attrName>ppt_x</p:attrName>
                                        </p:attrNameLst>
                                      </p:cBhvr>
                                      <p:tavLst>
                                        <p:tav tm="0">
                                          <p:val>
                                            <p:strVal val="#ppt_x"/>
                                          </p:val>
                                        </p:tav>
                                        <p:tav tm="100000">
                                          <p:val>
                                            <p:strVal val="#ppt_x"/>
                                          </p:val>
                                        </p:tav>
                                      </p:tavLst>
                                    </p:anim>
                                    <p:anim calcmode="lin" valueType="num">
                                      <p:cBhvr>
                                        <p:cTn id="53" dur="1000" fill="hold"/>
                                        <p:tgtEl>
                                          <p:spTgt spid="30"/>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50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1000"/>
                                        <p:tgtEl>
                                          <p:spTgt spid="31"/>
                                        </p:tgtEl>
                                      </p:cBhvr>
                                    </p:animEffect>
                                    <p:anim calcmode="lin" valueType="num">
                                      <p:cBhvr>
                                        <p:cTn id="57" dur="1000" fill="hold"/>
                                        <p:tgtEl>
                                          <p:spTgt spid="31"/>
                                        </p:tgtEl>
                                        <p:attrNameLst>
                                          <p:attrName>ppt_x</p:attrName>
                                        </p:attrNameLst>
                                      </p:cBhvr>
                                      <p:tavLst>
                                        <p:tav tm="0">
                                          <p:val>
                                            <p:strVal val="#ppt_x"/>
                                          </p:val>
                                        </p:tav>
                                        <p:tav tm="100000">
                                          <p:val>
                                            <p:strVal val="#ppt_x"/>
                                          </p:val>
                                        </p:tav>
                                      </p:tavLst>
                                    </p:anim>
                                    <p:anim calcmode="lin" valueType="num">
                                      <p:cBhvr>
                                        <p:cTn id="58"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bldP spid="8" grpId="0" animBg="1"/>
      <p:bldP spid="10" grpId="0" animBg="1"/>
      <p:bldP spid="11" grpId="0" animBg="1"/>
      <p:bldP spid="4" grpId="0"/>
      <p:bldP spid="12"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73"/>
          <p:cNvSpPr>
            <a:spLocks noGrp="1"/>
          </p:cNvSpPr>
          <p:nvPr>
            <p:ph type="body" idx="1"/>
          </p:nvPr>
        </p:nvSpPr>
        <p:spPr>
          <a:xfrm>
            <a:off x="3619500" y="2850034"/>
            <a:ext cx="7095390" cy="4648046"/>
          </a:xfrm>
          <a:prstGeom prst="rect">
            <a:avLst/>
          </a:prstGeom>
        </p:spPr>
        <p:txBody>
          <a:bodyPr>
            <a:normAutofit/>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rPr lang="en-US" altLang="zh-CN" sz="3600" b="1" dirty="0">
                <a:solidFill>
                  <a:srgbClr val="F8FFFF"/>
                </a:solidFill>
                <a:latin typeface="Avenir Next" charset="0"/>
                <a:ea typeface="Avenir Next" charset="0"/>
                <a:cs typeface="Avenir Next" charset="0"/>
              </a:rPr>
              <a:t>#1. We conjecture that people who occupation is "10:K-12 student" are the easiest to please.</a:t>
            </a:r>
          </a:p>
          <a:p>
            <a:r>
              <a:rPr lang="en-US" altLang="zh-CN" sz="3600" i="1" dirty="0">
                <a:solidFill>
                  <a:schemeClr val="accent1">
                    <a:lumMod val="40000"/>
                    <a:lumOff val="60000"/>
                  </a:schemeClr>
                </a:solidFill>
                <a:latin typeface="Avenir Next" charset="0"/>
                <a:ea typeface="Avenir Next" charset="0"/>
                <a:cs typeface="Avenir Next" charset="0"/>
              </a:rPr>
              <a:t>#Compute the ratings mean and standard deviation of grouped by occupations</a:t>
            </a:r>
            <a:endParaRPr sz="3600" i="1" dirty="0">
              <a:solidFill>
                <a:schemeClr val="accent1">
                  <a:lumMod val="40000"/>
                  <a:lumOff val="60000"/>
                </a:schemeClr>
              </a:solidFill>
              <a:latin typeface="Avenir Next" charset="0"/>
              <a:ea typeface="Avenir Next" charset="0"/>
              <a:cs typeface="Avenir Next" charset="0"/>
            </a:endParaRPr>
          </a:p>
        </p:txBody>
      </p:sp>
      <p:sp>
        <p:nvSpPr>
          <p:cNvPr id="10" name="Text Placeholder 1"/>
          <p:cNvSpPr txBox="1">
            <a:spLocks/>
          </p:cNvSpPr>
          <p:nvPr/>
        </p:nvSpPr>
        <p:spPr>
          <a:xfrm>
            <a:off x="3619500" y="747653"/>
            <a:ext cx="15716250" cy="538223"/>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spAutoFit/>
          </a:bodyPr>
          <a:lstStyle>
            <a:lvl1pPr marL="0" marR="0" indent="0" algn="l" defTabSz="642937" latinLnBrk="0">
              <a:lnSpc>
                <a:spcPct val="80000"/>
              </a:lnSpc>
              <a:spcBef>
                <a:spcPts val="0"/>
              </a:spcBef>
              <a:spcAft>
                <a:spcPts val="0"/>
              </a:spcAft>
              <a:buClrTx/>
              <a:buSzTx/>
              <a:buFontTx/>
              <a:buNone/>
              <a:tabLst/>
              <a:defRPr sz="3200" b="0" i="0" u="none" strike="noStrike" cap="all" spc="160" baseline="0">
                <a:ln>
                  <a:noFill/>
                </a:ln>
                <a:solidFill>
                  <a:srgbClr val="838787"/>
                </a:solidFill>
                <a:uFillTx/>
                <a:latin typeface="DIN Alternate"/>
                <a:ea typeface="DIN Alternate"/>
                <a:cs typeface="DIN Alternate"/>
                <a:sym typeface="DIN Alternate"/>
              </a:defRPr>
            </a:lvl1pPr>
            <a:lvl2pPr marL="1045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2pPr>
            <a:lvl3pPr marL="1490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3pPr>
            <a:lvl4pPr marL="1934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4pPr>
            <a:lvl5pPr marL="2379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5pPr>
            <a:lvl6pPr marL="2823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6pPr>
            <a:lvl7pPr marL="3268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7pPr>
            <a:lvl8pPr marL="37128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8pPr>
            <a:lvl9pPr marL="4157382" marR="0" indent="-601382" algn="l" defTabSz="821531" latinLnBrk="0">
              <a:lnSpc>
                <a:spcPct val="100000"/>
              </a:lnSpc>
              <a:spcBef>
                <a:spcPts val="3900"/>
              </a:spcBef>
              <a:spcAft>
                <a:spcPts val="0"/>
              </a:spcAft>
              <a:buClr>
                <a:schemeClr val="accent1">
                  <a:satOff val="-4060"/>
                </a:schemeClr>
              </a:buClr>
              <a:buSzPct val="104999"/>
              <a:buFont typeface="Avenir Next"/>
              <a:buChar char="‣"/>
              <a:tabLst/>
              <a:defRPr sz="46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US" altLang="zh-CN" b="1">
                <a:solidFill>
                  <a:srgbClr val="F8FFFF"/>
                </a:solidFill>
                <a:latin typeface="Avenir Next" charset="0"/>
                <a:ea typeface="Avenir Next" charset="0"/>
                <a:cs typeface="Avenir Next" charset="0"/>
              </a:rPr>
              <a:t>What</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did</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we</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find</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and</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conjecture</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in</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the</a:t>
            </a:r>
            <a:r>
              <a:rPr lang="zh-CN" altLang="en-US">
                <a:solidFill>
                  <a:srgbClr val="F8FFFF"/>
                </a:solidFill>
                <a:latin typeface="Avenir Next" charset="0"/>
                <a:ea typeface="Avenir Next" charset="0"/>
                <a:cs typeface="Avenir Next" charset="0"/>
              </a:rPr>
              <a:t> </a:t>
            </a:r>
            <a:r>
              <a:rPr lang="en-US" altLang="zh-CN">
                <a:solidFill>
                  <a:srgbClr val="F8FFFF"/>
                </a:solidFill>
                <a:latin typeface="Avenir Next" charset="0"/>
                <a:ea typeface="Avenir Next" charset="0"/>
                <a:cs typeface="Avenir Next" charset="0"/>
              </a:rPr>
              <a:t>data</a:t>
            </a:r>
            <a:endParaRPr lang="en-US" altLang="zh-CN" dirty="0">
              <a:solidFill>
                <a:srgbClr val="F8FFFF"/>
              </a:solidFill>
              <a:latin typeface="Avenir Next" charset="0"/>
              <a:ea typeface="Avenir Next" charset="0"/>
              <a:cs typeface="Avenir Next" charset="0"/>
            </a:endParaRPr>
          </a:p>
        </p:txBody>
      </p:sp>
      <p:sp>
        <p:nvSpPr>
          <p:cNvPr id="11" name="Title 2"/>
          <p:cNvSpPr txBox="1">
            <a:spLocks/>
          </p:cNvSpPr>
          <p:nvPr/>
        </p:nvSpPr>
        <p:spPr>
          <a:xfrm>
            <a:off x="-349623" y="454508"/>
            <a:ext cx="4022912" cy="1285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Autofit/>
          </a:bodyPr>
          <a:lstStyle>
            <a:lvl1pPr marL="0" marR="0" indent="0" algn="l" defTabSz="821531" rtl="0" latinLnBrk="0">
              <a:lnSpc>
                <a:spcPct val="80000"/>
              </a:lnSpc>
              <a:spcBef>
                <a:spcPts val="3900"/>
              </a:spcBef>
              <a:spcAft>
                <a:spcPts val="0"/>
              </a:spcAft>
              <a:buClrTx/>
              <a:buSzTx/>
              <a:buFontTx/>
              <a:buNone/>
              <a:tabLst/>
              <a:defRPr sz="8400" b="0" i="0" u="none" strike="noStrike" cap="all" spc="0" baseline="0">
                <a:ln>
                  <a:noFill/>
                </a:ln>
                <a:solidFill>
                  <a:srgbClr val="D4AF37"/>
                </a:solidFill>
                <a:uFillTx/>
                <a:latin typeface="+mn-lt"/>
                <a:ea typeface="+mn-ea"/>
                <a:cs typeface="+mn-cs"/>
                <a:sym typeface="DIN Condensed"/>
              </a:defRPr>
            </a:lvl1pPr>
            <a:lvl2pPr marL="0" marR="0" indent="228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2pPr>
            <a:lvl3pPr marL="0" marR="0" indent="457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3pPr>
            <a:lvl4pPr marL="0" marR="0" indent="685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4pPr>
            <a:lvl5pPr marL="0" marR="0" indent="9144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5pPr>
            <a:lvl6pPr marL="0" marR="0" indent="11430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6pPr>
            <a:lvl7pPr marL="0" marR="0" indent="13716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7pPr>
            <a:lvl8pPr marL="0" marR="0" indent="16002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8pPr>
            <a:lvl9pPr marL="0" marR="0" indent="1828800" algn="l" defTabSz="821531" rtl="0" latinLnBrk="0">
              <a:lnSpc>
                <a:spcPct val="80000"/>
              </a:lnSpc>
              <a:spcBef>
                <a:spcPts val="3900"/>
              </a:spcBef>
              <a:spcAft>
                <a:spcPts val="0"/>
              </a:spcAft>
              <a:buClrTx/>
              <a:buSzTx/>
              <a:buFontTx/>
              <a:buNone/>
              <a:tabLst/>
              <a:defRPr sz="8400" b="0" i="0" u="none" strike="noStrike" cap="all" spc="0" baseline="0">
                <a:ln>
                  <a:noFill/>
                </a:ln>
                <a:solidFill>
                  <a:schemeClr val="accent1"/>
                </a:solidFill>
                <a:uFillTx/>
                <a:latin typeface="+mn-lt"/>
                <a:ea typeface="+mn-ea"/>
                <a:cs typeface="+mn-cs"/>
                <a:sym typeface="DIN Condensed"/>
              </a:defRPr>
            </a:lvl9pPr>
          </a:lstStyle>
          <a:p>
            <a:pPr hangingPunct="1"/>
            <a:r>
              <a:rPr lang="en-US" sz="9000" b="1" dirty="0">
                <a:latin typeface="Avenir Next" charset="0"/>
                <a:ea typeface="Avenir Next" charset="0"/>
                <a:cs typeface="Avenir Next" charset="0"/>
              </a:rPr>
              <a:t>three</a:t>
            </a:r>
            <a:endParaRPr lang="en-US" sz="9000" b="1" dirty="0">
              <a:solidFill>
                <a:schemeClr val="bg1">
                  <a:lumMod val="10000"/>
                  <a:lumOff val="90000"/>
                </a:schemeClr>
              </a:solidFill>
              <a:latin typeface="Avenir Next" charset="0"/>
              <a:ea typeface="Avenir Next" charset="0"/>
              <a:cs typeface="Avenir Next" charset="0"/>
            </a:endParaRPr>
          </a:p>
        </p:txBody>
      </p:sp>
      <p:graphicFrame>
        <p:nvGraphicFramePr>
          <p:cNvPr id="7" name="图表 6"/>
          <p:cNvGraphicFramePr/>
          <p:nvPr>
            <p:extLst>
              <p:ext uri="{D42A27DB-BD31-4B8C-83A1-F6EECF244321}">
                <p14:modId xmlns:p14="http://schemas.microsoft.com/office/powerpoint/2010/main" val="1811766897"/>
              </p:ext>
            </p:extLst>
          </p:nvPr>
        </p:nvGraphicFramePr>
        <p:xfrm>
          <a:off x="10789920" y="2750897"/>
          <a:ext cx="9966960" cy="8930563"/>
        </p:xfrm>
        <a:graphic>
          <a:graphicData uri="http://schemas.openxmlformats.org/drawingml/2006/chart">
            <c:chart xmlns:c="http://schemas.openxmlformats.org/drawingml/2006/chart" xmlns:r="http://schemas.openxmlformats.org/officeDocument/2006/relationships" r:id="rId2"/>
          </a:graphicData>
        </a:graphic>
      </p:graphicFrame>
      <p:pic>
        <p:nvPicPr>
          <p:cNvPr id="12" name="Picture 11"/>
          <p:cNvPicPr>
            <a:picLocks noChangeAspect="1"/>
          </p:cNvPicPr>
          <p:nvPr/>
        </p:nvPicPr>
        <p:blipFill>
          <a:blip r:embed="rId3"/>
          <a:stretch>
            <a:fillRect/>
          </a:stretch>
        </p:blipFill>
        <p:spPr>
          <a:xfrm>
            <a:off x="4220452" y="8107909"/>
            <a:ext cx="5893485" cy="3344951"/>
          </a:xfrm>
          <a:prstGeom prst="rect">
            <a:avLst/>
          </a:prstGeom>
        </p:spPr>
      </p:pic>
    </p:spTree>
    <p:extLst>
      <p:ext uri="{BB962C8B-B14F-4D97-AF65-F5344CB8AC3E}">
        <p14:creationId xmlns:p14="http://schemas.microsoft.com/office/powerpoint/2010/main" val="6347616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theme/theme1.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80000"/>
          </a:lnSpc>
          <a:spcBef>
            <a:spcPts val="0"/>
          </a:spcBef>
          <a:spcAft>
            <a:spcPts val="0"/>
          </a:spcAft>
          <a:buClrTx/>
          <a:buSzTx/>
          <a:buFontTx/>
          <a:buNone/>
          <a:tabLst/>
          <a:defRPr kumimoji="0" sz="3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821531" rtl="0" fontAlgn="auto" latinLnBrk="0" hangingPunct="0">
          <a:lnSpc>
            <a:spcPct val="100000"/>
          </a:lnSpc>
          <a:spcBef>
            <a:spcPts val="3300"/>
          </a:spcBef>
          <a:spcAft>
            <a:spcPts val="0"/>
          </a:spcAft>
          <a:buClrTx/>
          <a:buSzTx/>
          <a:buFontTx/>
          <a:buNone/>
          <a:tabLst/>
          <a:defRPr kumimoji="0" sz="28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80000"/>
          </a:lnSpc>
          <a:spcBef>
            <a:spcPts val="0"/>
          </a:spcBef>
          <a:spcAft>
            <a:spcPts val="0"/>
          </a:spcAft>
          <a:buClrTx/>
          <a:buSzTx/>
          <a:buFontTx/>
          <a:buNone/>
          <a:tabLst/>
          <a:defRPr kumimoji="0" sz="3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821531" rtl="0" fontAlgn="auto" latinLnBrk="0" hangingPunct="0">
          <a:lnSpc>
            <a:spcPct val="100000"/>
          </a:lnSpc>
          <a:spcBef>
            <a:spcPts val="3300"/>
          </a:spcBef>
          <a:spcAft>
            <a:spcPts val="0"/>
          </a:spcAft>
          <a:buClrTx/>
          <a:buSzTx/>
          <a:buFontTx/>
          <a:buNone/>
          <a:tabLst/>
          <a:defRPr kumimoji="0" sz="28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1204</TotalTime>
  <Words>1525</Words>
  <Application>Microsoft Office PowerPoint</Application>
  <PresentationFormat>自定义</PresentationFormat>
  <Paragraphs>164</Paragraphs>
  <Slides>26</Slides>
  <Notes>11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Avenir Next</vt:lpstr>
      <vt:lpstr>Avenir Next Medium</vt:lpstr>
      <vt:lpstr>DIN Alternate</vt:lpstr>
      <vt:lpstr>DIN Condensed</vt:lpstr>
      <vt:lpstr>Helvetica Neue</vt:lpstr>
      <vt:lpstr>Arial</vt:lpstr>
      <vt:lpstr>Helvetica</vt:lpstr>
      <vt:lpstr>New_Template7</vt:lpstr>
      <vt:lpstr>PowerPoint 演示文稿</vt:lpstr>
      <vt:lpstr>content of table</vt:lpstr>
      <vt:lpstr>one</vt:lpstr>
      <vt:lpstr>one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Congyang WANG</cp:lastModifiedBy>
  <cp:revision>168</cp:revision>
  <dcterms:modified xsi:type="dcterms:W3CDTF">2016-10-27T21:38:24Z</dcterms:modified>
</cp:coreProperties>
</file>